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2"/>
  </p:notesMasterIdLst>
  <p:sldIdLst>
    <p:sldId id="280" r:id="rId2"/>
    <p:sldId id="334" r:id="rId3"/>
    <p:sldId id="279" r:id="rId4"/>
    <p:sldId id="320" r:id="rId5"/>
    <p:sldId id="323" r:id="rId6"/>
    <p:sldId id="330" r:id="rId7"/>
    <p:sldId id="268" r:id="rId8"/>
    <p:sldId id="289" r:id="rId9"/>
    <p:sldId id="288" r:id="rId10"/>
    <p:sldId id="307" r:id="rId11"/>
    <p:sldId id="328" r:id="rId12"/>
    <p:sldId id="308" r:id="rId13"/>
    <p:sldId id="292" r:id="rId14"/>
    <p:sldId id="295" r:id="rId15"/>
    <p:sldId id="286" r:id="rId16"/>
    <p:sldId id="290" r:id="rId17"/>
    <p:sldId id="260" r:id="rId18"/>
    <p:sldId id="336" r:id="rId19"/>
    <p:sldId id="335" r:id="rId20"/>
    <p:sldId id="27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87"/>
    <p:restoredTop sz="86434"/>
  </p:normalViewPr>
  <p:slideViewPr>
    <p:cSldViewPr snapToGrid="0" snapToObjects="1">
      <p:cViewPr varScale="1">
        <p:scale>
          <a:sx n="75" d="100"/>
          <a:sy n="75" d="100"/>
        </p:scale>
        <p:origin x="200" y="168"/>
      </p:cViewPr>
      <p:guideLst/>
    </p:cSldViewPr>
  </p:slideViewPr>
  <p:outlineViewPr>
    <p:cViewPr>
      <p:scale>
        <a:sx n="33" d="100"/>
        <a:sy n="33" d="100"/>
      </p:scale>
      <p:origin x="0" y="-1783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1B6198-AFD8-4D4A-9CBA-08EB50DC231D}" type="datetimeFigureOut">
              <a:rPr lang="en-US" smtClean="0"/>
              <a:t>9/7/20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06E482-DC69-8043-BF4B-FA7252B60B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389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CF4AF-D41F-0543-A81B-6AD7FAD1BBD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171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CF4AF-D41F-0543-A81B-6AD7FAD1BBD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34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/>
              <a:t>9/7/20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/>
              <a:t>9/7/20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/>
              <a:t>9/7/20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/>
              <a:t>9/7/20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/>
              <a:t>9/7/20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/>
              <a:t>9/7/20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/>
              <a:t>9/7/20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/>
              <a:t>9/7/20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/>
              <a:t>9/7/20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/>
              <a:t>9/7/20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/>
              <a:t>9/7/20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/>
              <a:t>9/7/20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/>
              <a:t>9/7/20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/>
              <a:t>9/7/20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/>
              <a:t>9/7/20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/>
              <a:t>9/7/20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/>
              <a:t>9/7/20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3000">
              <a:schemeClr val="bg2">
                <a:shade val="100000"/>
                <a:hueMod val="100000"/>
                <a:satMod val="110000"/>
                <a:lumMod val="130000"/>
              </a:schemeClr>
            </a:gs>
            <a:gs pos="36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/>
              <a:t>9/7/20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nextdoor.com/news_feed/?post=13488781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airbnb.com/rooms/24734528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ltimateserenityvacationrental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://www.vrbo.com/1090108" TargetMode="External"/><Relationship Id="rId4" Type="http://schemas.openxmlformats.org/officeDocument/2006/relationships/hyperlink" Target="http://www.airbnb.com/rooms/18864938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avegirdvalley.com/shut-down-the-party-hous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junebugweddings.com/wedding-blog/?s=airbnb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imelesseventplanning.com/" TargetMode="External"/><Relationship Id="rId4" Type="http://schemas.openxmlformats.org/officeDocument/2006/relationships/hyperlink" Target="https://www.airbnb.ca/rooms/plus/13114061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travelandleisure.com/travel-tips/mobile-apps/peerspace-affordable-wedding-venu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if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s://www.peerspace.com/pages/listings/5d6cabd6341652000f6f97a2" TargetMode="External"/><Relationship Id="rId7" Type="http://schemas.openxmlformats.org/officeDocument/2006/relationships/hyperlink" Target="https://www.peerspace.com/pages/listings/5b7c58f2480e330c009f1767?sort_order=5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s://www.peerspace.com/pages/listings/5d1ae5188093ba000e2f3d52?sort_order=16" TargetMode="Externa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tiff"/><Relationship Id="rId3" Type="http://schemas.openxmlformats.org/officeDocument/2006/relationships/hyperlink" Target="https://www.weddingwire.com/biz/pitchouline-events/292e87737ad06756.html" TargetMode="External"/><Relationship Id="rId7" Type="http://schemas.openxmlformats.org/officeDocument/2006/relationships/image" Target="../media/image19.tif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tiff"/><Relationship Id="rId5" Type="http://schemas.openxmlformats.org/officeDocument/2006/relationships/image" Target="../media/image17.tiff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tiff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hyperlink" Target="https://www.weddingchicks.com/blog/a-gorgeous-airbnb-wedding-in-the-hills-of-san-diego-for-10k-l-16332-l-43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andiegocounty.gov/content/dam/sdc/pds/Groups/fallbrook/2019_Agendas_Minutes/FB190415MI.pdf" TargetMode="External"/><Relationship Id="rId5" Type="http://schemas.openxmlformats.org/officeDocument/2006/relationships/hyperlink" Target="https://www.airbnb.com/rooms/10139229" TargetMode="Externa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hitehorseranchproductions.com/" TargetMode="External"/><Relationship Id="rId13" Type="http://schemas.openxmlformats.org/officeDocument/2006/relationships/hyperlink" Target="https://www.weddingwire.com/biz/circle-oak-ranch-weddings-fallbrook/8a6e4e1893e09a84.html" TargetMode="External"/><Relationship Id="rId3" Type="http://schemas.openxmlformats.org/officeDocument/2006/relationships/hyperlink" Target="https://www.quailhavenfarm.com/" TargetMode="External"/><Relationship Id="rId7" Type="http://schemas.openxmlformats.org/officeDocument/2006/relationships/hyperlink" Target="https://www.theknot.com/marketplace/dragon-point-villa-fallbrook-ca-1039191" TargetMode="External"/><Relationship Id="rId12" Type="http://schemas.openxmlformats.org/officeDocument/2006/relationships/hyperlink" Target="http://theslatebarn.com/" TargetMode="External"/><Relationship Id="rId2" Type="http://schemas.openxmlformats.org/officeDocument/2006/relationships/hyperlink" Target="https://www.gardenoflightvenue.com/" TargetMode="External"/><Relationship Id="rId16" Type="http://schemas.openxmlformats.org/officeDocument/2006/relationships/hyperlink" Target="https://www.airbnb.com/rooms/21646763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yelp.com/biz/morning-song-farm-rainbow?osq=private+estate+wedding" TargetMode="External"/><Relationship Id="rId11" Type="http://schemas.openxmlformats.org/officeDocument/2006/relationships/hyperlink" Target="https://ultimateserenityvacationrental.com/" TargetMode="External"/><Relationship Id="rId5" Type="http://schemas.openxmlformats.org/officeDocument/2006/relationships/hyperlink" Target="http://www.therusticoak.com/" TargetMode="External"/><Relationship Id="rId15" Type="http://schemas.openxmlformats.org/officeDocument/2006/relationships/hyperlink" Target="https://www.weddingwire.com/biz/pitchouline-events/292e87737ad06756.html" TargetMode="External"/><Relationship Id="rId10" Type="http://schemas.openxmlformats.org/officeDocument/2006/relationships/hyperlink" Target="http://stonebrookfallbrook.com/" TargetMode="External"/><Relationship Id="rId4" Type="http://schemas.openxmlformats.org/officeDocument/2006/relationships/hyperlink" Target="https://www.thefiregarden.com/contact" TargetMode="External"/><Relationship Id="rId9" Type="http://schemas.openxmlformats.org/officeDocument/2006/relationships/hyperlink" Target="https://www.weddingwire.com/biz/rancho-pavo-real/28d0a38dc6bc27d6.html" TargetMode="External"/><Relationship Id="rId14" Type="http://schemas.openxmlformats.org/officeDocument/2006/relationships/hyperlink" Target="https://www.weddingwire.com/biz/enchanted-forest-weddings-fallbrook/5e81b8fdd4f65fe2.html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eddingwire.com/biz/melrose-ranch-escondido/d07e148317074dea.html" TargetMode="External"/><Relationship Id="rId13" Type="http://schemas.openxmlformats.org/officeDocument/2006/relationships/hyperlink" Target="https://www.airbnb.com/rooms/23767399" TargetMode="External"/><Relationship Id="rId3" Type="http://schemas.openxmlformats.org/officeDocument/2006/relationships/hyperlink" Target="https://thecondorsranch.com/" TargetMode="External"/><Relationship Id="rId7" Type="http://schemas.openxmlformats.org/officeDocument/2006/relationships/hyperlink" Target="https://www.weddingwire.com/biz/lilac-canyon-estate-escondido/8d91dba68fb0c5ee.html" TargetMode="External"/><Relationship Id="rId12" Type="http://schemas.openxmlformats.org/officeDocument/2006/relationships/hyperlink" Target="https://www.weddingwire.com/biz/the-secret-garden-at-rancho-santa-fe-rancho-santa-fe/b2f31572cf3daf59.html" TargetMode="External"/><Relationship Id="rId2" Type="http://schemas.openxmlformats.org/officeDocument/2006/relationships/hyperlink" Target="https://www.weddingwire.com/biz/the-hideaway-ramona-ramona/7ba1ef81d9a40e23.html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airbnb.com/rooms/7039861" TargetMode="External"/><Relationship Id="rId11" Type="http://schemas.openxmlformats.org/officeDocument/2006/relationships/hyperlink" Target="https://www.weddingwire.com/biz/seabreeze-organic-farm-san-diego/60ff4b57e3561951.html" TargetMode="External"/><Relationship Id="rId5" Type="http://schemas.openxmlformats.org/officeDocument/2006/relationships/hyperlink" Target="https://www.weddingwire.com/biz/whispering-oaks-terrace-pala/86020c3a170a4247.html" TargetMode="External"/><Relationship Id="rId10" Type="http://schemas.openxmlformats.org/officeDocument/2006/relationships/hyperlink" Target="https://www.hazymeadow.com/" TargetMode="External"/><Relationship Id="rId4" Type="http://schemas.openxmlformats.org/officeDocument/2006/relationships/hyperlink" Target="https://www.weddingwire.com/biz/secluded-garden-estate-pala/b5974b61a3f1abdc.html" TargetMode="External"/><Relationship Id="rId9" Type="http://schemas.openxmlformats.org/officeDocument/2006/relationships/hyperlink" Target="https://stvenue.com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eyscreekwinery.com/visit.html" TargetMode="External"/><Relationship Id="rId13" Type="http://schemas.openxmlformats.org/officeDocument/2006/relationships/image" Target="../media/image27.png"/><Relationship Id="rId3" Type="http://schemas.openxmlformats.org/officeDocument/2006/relationships/hyperlink" Target="https://www.facebook.com/bellaterraweddings/" TargetMode="External"/><Relationship Id="rId7" Type="http://schemas.openxmlformats.org/officeDocument/2006/relationships/hyperlink" Target="https://www.weddingwire.com/biz/willow-creek-ranch-valley-center/a826fdb45af3db8b.html" TargetMode="External"/><Relationship Id="rId12" Type="http://schemas.openxmlformats.org/officeDocument/2006/relationships/image" Target="../media/image26.png"/><Relationship Id="rId2" Type="http://schemas.openxmlformats.org/officeDocument/2006/relationships/hyperlink" Target="https://www.facebook.com/pages/Eden-Oaks-Ranch-Valley-Center-CA/230752953972229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valleycenterglamping.com/" TargetMode="External"/><Relationship Id="rId11" Type="http://schemas.openxmlformats.org/officeDocument/2006/relationships/hyperlink" Target="https://www.sandiegocounty.gov/content/dam/sdc/pds/docs/PDS586.pdf" TargetMode="External"/><Relationship Id="rId5" Type="http://schemas.openxmlformats.org/officeDocument/2006/relationships/hyperlink" Target="https://www.weddingwire.com/biz/serenity-oaks-ranch-llc-valley-center/993137ca2edd15f7.html" TargetMode="External"/><Relationship Id="rId10" Type="http://schemas.openxmlformats.org/officeDocument/2006/relationships/hyperlink" Target="https://hilltopwinery.com/venue/" TargetMode="External"/><Relationship Id="rId4" Type="http://schemas.openxmlformats.org/officeDocument/2006/relationships/hyperlink" Target="https://www.weddingwire.com/biz/hacienda-del-sol/d5c8d79131db7f57.html" TargetMode="External"/><Relationship Id="rId9" Type="http://schemas.openxmlformats.org/officeDocument/2006/relationships/hyperlink" Target="https://www.weddingwire.com/biz/sunshine-mountain-vineyard-san-marcos/a1cdc99859d15e81.html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hyperlink" Target="https://deadline.com/2020/08/los-angeles-coronavirus-garcetti-shut-off-water-large-parties-1203005621/" TargetMode="External"/><Relationship Id="rId2" Type="http://schemas.openxmlformats.org/officeDocument/2006/relationships/hyperlink" Target="https://trip101.com/article/party-house-to-rent-for-one-night-in-and-around-san-diego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tiff"/><Relationship Id="rId5" Type="http://schemas.openxmlformats.org/officeDocument/2006/relationships/image" Target="../media/image29.png"/><Relationship Id="rId4" Type="http://schemas.openxmlformats.org/officeDocument/2006/relationships/hyperlink" Target="https://www.marketwatch.com/story/airbnb-bans-party-houses-after-5-killed-in-halloween-shooting-in-california-2019-11-03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zUZ62Tpb8U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savegirdvalley.com/shut-down-the-party-house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TeresaPlatt.com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AA34D-2259-B34B-932B-CF3511C680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2714171"/>
            <a:ext cx="8272913" cy="1421637"/>
          </a:xfrm>
        </p:spPr>
        <p:txBody>
          <a:bodyPr/>
          <a:lstStyle/>
          <a:p>
            <a:pPr algn="l"/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r>
              <a:rPr lang="en-US" sz="4800" dirty="0"/>
              <a:t>CHALLENGE: ILLEGAL VENUES</a:t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366CEF-7059-2049-ABD3-DE1115E7AD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7687" y="4750420"/>
            <a:ext cx="11608904" cy="1542757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2800" dirty="0"/>
              <a:t>TERESA PLATT </a:t>
            </a:r>
          </a:p>
          <a:p>
            <a:r>
              <a:rPr lang="en-US" sz="2800" i="1" dirty="0"/>
              <a:t>Sept 11, 2020</a:t>
            </a:r>
          </a:p>
        </p:txBody>
      </p:sp>
    </p:spTree>
    <p:extLst>
      <p:ext uri="{BB962C8B-B14F-4D97-AF65-F5344CB8AC3E}">
        <p14:creationId xmlns:p14="http://schemas.microsoft.com/office/powerpoint/2010/main" val="3550618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56CC-5B62-C848-B440-B4678FE30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753228"/>
            <a:ext cx="11190157" cy="1056522"/>
          </a:xfrm>
        </p:spPr>
        <p:txBody>
          <a:bodyPr/>
          <a:lstStyle/>
          <a:p>
            <a:r>
              <a:rPr lang="en-US" dirty="0"/>
              <a:t>CHALLENGE FOR COUNTY: ILLEGAL VENUES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2A91D-E027-3F47-B295-DC539D728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048" y="2161025"/>
            <a:ext cx="11901952" cy="4213829"/>
          </a:xfrm>
        </p:spPr>
        <p:txBody>
          <a:bodyPr>
            <a:normAutofit/>
          </a:bodyPr>
          <a:lstStyle/>
          <a:p>
            <a:r>
              <a:rPr lang="en-US" sz="2800" dirty="0"/>
              <a:t>Protect County residents from illegal venues/party houses</a:t>
            </a:r>
          </a:p>
          <a:p>
            <a:pPr lvl="1"/>
            <a:r>
              <a:rPr lang="en-US" sz="2400" dirty="0"/>
              <a:t>Fire, traffic, parking issues, water quality, COVID transmission</a:t>
            </a:r>
          </a:p>
          <a:p>
            <a:pPr lvl="1"/>
            <a:r>
              <a:rPr lang="en-US" sz="2400" dirty="0"/>
              <a:t>Decline in property values (and tax revenues), quality of life</a:t>
            </a:r>
          </a:p>
          <a:p>
            <a:pPr lvl="1"/>
            <a:r>
              <a:rPr lang="en-US" sz="2400" dirty="0"/>
              <a:t>Loss of income for legal venues with MUPs and restaurants</a:t>
            </a:r>
          </a:p>
          <a:p>
            <a:pPr lvl="1"/>
            <a:r>
              <a:rPr lang="en-US" sz="2400" dirty="0"/>
              <a:t>Protect County from lawsuit risk related to illegal venues</a:t>
            </a:r>
          </a:p>
        </p:txBody>
      </p:sp>
    </p:spTree>
    <p:extLst>
      <p:ext uri="{BB962C8B-B14F-4D97-AF65-F5344CB8AC3E}">
        <p14:creationId xmlns:p14="http://schemas.microsoft.com/office/powerpoint/2010/main" val="3473325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FB645-37B5-164B-AB0A-C0E337D36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14" y="753228"/>
            <a:ext cx="10276115" cy="1080938"/>
          </a:xfrm>
        </p:spPr>
        <p:txBody>
          <a:bodyPr>
            <a:normAutofit/>
          </a:bodyPr>
          <a:lstStyle/>
          <a:p>
            <a:r>
              <a:rPr lang="en-US" dirty="0"/>
              <a:t>TRANSITION: </a:t>
            </a: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RENTALS</a:t>
            </a:r>
            <a:r>
              <a:rPr lang="en-US" dirty="0"/>
              <a:t> TO COMMERCIAL EVENTS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251A0A7-E16A-AA40-B7E5-F49324CCFB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107329" y="1994858"/>
            <a:ext cx="8769058" cy="4863142"/>
          </a:xfrm>
        </p:spPr>
      </p:pic>
      <p:pic>
        <p:nvPicPr>
          <p:cNvPr id="11" name="Picture 10">
            <a:hlinkClick r:id="rId4"/>
            <a:extLst>
              <a:ext uri="{FF2B5EF4-FFF2-40B4-BE49-F238E27FC236}">
                <a16:creationId xmlns:a16="http://schemas.microsoft.com/office/drawing/2014/main" id="{7463B3AC-6224-814E-AB42-9470C31F60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1729" y="1994858"/>
            <a:ext cx="4530271" cy="498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597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65F6D-4F55-4743-8C18-8A673BB51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1" y="753228"/>
            <a:ext cx="9887782" cy="1080938"/>
          </a:xfrm>
        </p:spPr>
        <p:txBody>
          <a:bodyPr>
            <a:normAutofit fontScale="90000"/>
          </a:bodyPr>
          <a:lstStyle/>
          <a:p>
            <a:r>
              <a:rPr lang="en-US" dirty="0"/>
              <a:t>ILLEGAL EVENT VENUE, NUISANCE/PARTY HOUSE: </a:t>
            </a:r>
            <a:br>
              <a:rPr lang="en-US" dirty="0"/>
            </a:br>
            <a:r>
              <a:rPr lang="en-US" dirty="0"/>
              <a:t>2808 LAKEMONT DRIVE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7FEBA-50D7-AF4B-8943-3AC37F60C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249314"/>
            <a:ext cx="10974650" cy="445588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Ultimate Serenity Vacation Rental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, </a:t>
            </a:r>
            <a:r>
              <a:rPr lang="en-US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www.airbnb.com/rooms/18864938</a:t>
            </a:r>
            <a:r>
              <a:rPr lang="en-US" dirty="0"/>
              <a:t>, </a:t>
            </a:r>
            <a:r>
              <a:rPr lang="en-US" dirty="0">
                <a:solidFill>
                  <a:srgbClr val="FFFF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www.vrbo.com/1090108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/>
              <a:t>8500 sq. ft. house and pool with absentee owners </a:t>
            </a:r>
          </a:p>
          <a:p>
            <a:r>
              <a:rPr lang="en-US" dirty="0"/>
              <a:t>2016: Announced plan to contract for large events and weddings</a:t>
            </a:r>
          </a:p>
          <a:p>
            <a:pPr lvl="1"/>
            <a:r>
              <a:rPr lang="en-US" dirty="0"/>
              <a:t>Warned about need for Major Use Permit (MUP)</a:t>
            </a:r>
          </a:p>
          <a:p>
            <a:pPr lvl="1"/>
            <a:r>
              <a:rPr lang="en-US" dirty="0"/>
              <a:t> Ignored the warning,</a:t>
            </a:r>
            <a:r>
              <a:rPr lang="en-US" baseline="0" dirty="0"/>
              <a:t> moved forward with illegal business model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A18992-8A92-4F49-BEF1-98D472BD04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5800" y="1989431"/>
            <a:ext cx="7432920" cy="456593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67AB044-1884-8241-B9C8-08BD7A46BE9D}"/>
              </a:ext>
            </a:extLst>
          </p:cNvPr>
          <p:cNvSpPr>
            <a:spLocks noChangeAspect="1"/>
          </p:cNvSpPr>
          <p:nvPr/>
        </p:nvSpPr>
        <p:spPr>
          <a:xfrm>
            <a:off x="4963120" y="5256622"/>
            <a:ext cx="6481393" cy="1015663"/>
          </a:xfrm>
          <a:prstGeom prst="rect">
            <a:avLst/>
          </a:prstGeom>
          <a:solidFill>
            <a:srgbClr val="FFC000"/>
          </a:solidFill>
          <a:ln>
            <a:prstDash val="sysDot"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ILLEGAL VENUE </a:t>
            </a:r>
          </a:p>
        </p:txBody>
      </p:sp>
    </p:spTree>
    <p:extLst>
      <p:ext uri="{BB962C8B-B14F-4D97-AF65-F5344CB8AC3E}">
        <p14:creationId xmlns:p14="http://schemas.microsoft.com/office/powerpoint/2010/main" val="2557426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65F6D-4F55-4743-8C18-8A673BB51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1" y="753228"/>
            <a:ext cx="9887782" cy="1080938"/>
          </a:xfrm>
        </p:spPr>
        <p:txBody>
          <a:bodyPr>
            <a:normAutofit fontScale="90000"/>
          </a:bodyPr>
          <a:lstStyle/>
          <a:p>
            <a:r>
              <a:rPr lang="en-US" dirty="0"/>
              <a:t>ILLEGAL EVENT VENUE, NUISANCE/PARTY HOUSE: </a:t>
            </a:r>
            <a:br>
              <a:rPr lang="en-US" dirty="0"/>
            </a:br>
            <a:r>
              <a:rPr lang="en-US" dirty="0"/>
              <a:t>2808 LAKEMONT DR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7FEBA-50D7-AF4B-8943-3AC37F60C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1" y="2107769"/>
            <a:ext cx="10974650" cy="4330654"/>
          </a:xfrm>
        </p:spPr>
        <p:txBody>
          <a:bodyPr>
            <a:normAutofit/>
          </a:bodyPr>
          <a:lstStyle/>
          <a:p>
            <a:r>
              <a:rPr lang="en-US" dirty="0"/>
              <a:t>2017: Crossed line from short term rentals to illegal venue/party house:</a:t>
            </a:r>
          </a:p>
          <a:p>
            <a:pPr lvl="1"/>
            <a:r>
              <a:rPr lang="en-US" dirty="0"/>
              <a:t>Weddings, reunions, parties, corporate events, summer camps for children</a:t>
            </a:r>
          </a:p>
          <a:p>
            <a:pPr lvl="1"/>
            <a:r>
              <a:rPr lang="en-US" dirty="0"/>
              <a:t>Neighbors complained re: traffic, parking, noise</a:t>
            </a:r>
          </a:p>
          <a:p>
            <a:pPr lvl="1"/>
            <a:r>
              <a:rPr lang="en-US" dirty="0"/>
              <a:t>Neighbor’s house sold at a discount due to “nuisance house” next door</a:t>
            </a:r>
          </a:p>
          <a:p>
            <a:r>
              <a:rPr lang="en-US" dirty="0"/>
              <a:t>2018: Neighbors Campaign to “Shut Down The Party House”</a:t>
            </a:r>
          </a:p>
          <a:p>
            <a:pPr lvl="1"/>
            <a:r>
              <a:rPr lang="en-US" dirty="0"/>
              <a:t>Engaged County Zoning, Sheriff, Dept. of Env. Health, Sup Desmond, etc. </a:t>
            </a:r>
          </a:p>
          <a:p>
            <a:pPr lvl="1"/>
            <a:r>
              <a:rPr lang="en-US" dirty="0"/>
              <a:t>Created </a:t>
            </a:r>
            <a:r>
              <a:rPr lang="en-US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archive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for documents and complaints</a:t>
            </a:r>
          </a:p>
          <a:p>
            <a:r>
              <a:rPr lang="en-US" dirty="0"/>
              <a:t>Fall-2019: After warnings and fines, 2808 no longer hosting weddings</a:t>
            </a:r>
          </a:p>
          <a:p>
            <a:r>
              <a:rPr lang="en-US" dirty="0"/>
              <a:t>January 2020: 2808 promoting corporate retreats and large events</a:t>
            </a:r>
          </a:p>
          <a:p>
            <a:r>
              <a:rPr lang="en-US" dirty="0"/>
              <a:t>May 2020: During COVID lockdown, 2808 hosts party for 200+</a:t>
            </a:r>
          </a:p>
          <a:p>
            <a:pPr lvl="1"/>
            <a:r>
              <a:rPr lang="en-US" dirty="0"/>
              <a:t>Organized by four Marines from Camp Pendleton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5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AB349-CE1F-4442-B15F-8E7C31ABA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759" y="753228"/>
            <a:ext cx="10061424" cy="1080938"/>
          </a:xfrm>
        </p:spPr>
        <p:txBody>
          <a:bodyPr>
            <a:normAutofit/>
          </a:bodyPr>
          <a:lstStyle/>
          <a:p>
            <a:r>
              <a:rPr lang="en-US" cap="all" dirty="0"/>
              <a:t>junebug weddings </a:t>
            </a:r>
            <a:r>
              <a:rPr lang="en-US" cap="all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promotes</a:t>
            </a:r>
            <a:r>
              <a:rPr lang="en-US" cap="all" dirty="0"/>
              <a:t> weddings at Airbnbs in residential neighborhoods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6A0DBA-B9AA-C548-AB78-F9CD5D24B3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0469" y="3238195"/>
            <a:ext cx="6176177" cy="337205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2766F9-66DA-8F4B-9CEF-6C4DE7AE97F1}"/>
              </a:ext>
            </a:extLst>
          </p:cNvPr>
          <p:cNvSpPr txBox="1"/>
          <p:nvPr/>
        </p:nvSpPr>
        <p:spPr>
          <a:xfrm>
            <a:off x="6921660" y="3553428"/>
            <a:ext cx="5011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Ocean View Estate, </a:t>
            </a: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Airbnb #13114061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B41BC6-D081-3047-AE21-6FA2FF23368C}"/>
              </a:ext>
            </a:extLst>
          </p:cNvPr>
          <p:cNvSpPr txBox="1"/>
          <p:nvPr/>
        </p:nvSpPr>
        <p:spPr>
          <a:xfrm>
            <a:off x="6921660" y="3041794"/>
            <a:ext cx="4699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Coordinated by Timeless Event Planning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4AEEEA-FE2B-2D47-9A41-BA30208101C3}"/>
              </a:ext>
            </a:extLst>
          </p:cNvPr>
          <p:cNvSpPr txBox="1"/>
          <p:nvPr/>
        </p:nvSpPr>
        <p:spPr>
          <a:xfrm>
            <a:off x="232756" y="2028349"/>
            <a:ext cx="108416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800" dirty="0"/>
              <a:t>“This Stunning San Diego Airbnb Mansion Wedding Proves You Don’t Need a Traditional Venue for Your Big Day” </a:t>
            </a:r>
            <a:r>
              <a:rPr lang="en-US" sz="2000" i="1" dirty="0"/>
              <a:t>July 2019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209532-927F-BD44-8079-0644902F458E}"/>
              </a:ext>
            </a:extLst>
          </p:cNvPr>
          <p:cNvSpPr txBox="1"/>
          <p:nvPr/>
        </p:nvSpPr>
        <p:spPr>
          <a:xfrm>
            <a:off x="636608" y="6088283"/>
            <a:ext cx="3588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Mt. Helix Airbnb #13114061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D56EF5-12A8-EE42-9C7D-DFCD2D9D3A38}"/>
              </a:ext>
            </a:extLst>
          </p:cNvPr>
          <p:cNvSpPr>
            <a:spLocks noChangeAspect="1"/>
          </p:cNvSpPr>
          <p:nvPr/>
        </p:nvSpPr>
        <p:spPr>
          <a:xfrm>
            <a:off x="6135329" y="4658917"/>
            <a:ext cx="6088998" cy="1015663"/>
          </a:xfrm>
          <a:prstGeom prst="rect">
            <a:avLst/>
          </a:prstGeom>
          <a:solidFill>
            <a:srgbClr val="FFC000"/>
          </a:solidFill>
          <a:ln>
            <a:prstDash val="sysDot"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ILLEGAL VENUE </a:t>
            </a:r>
          </a:p>
        </p:txBody>
      </p:sp>
    </p:spTree>
    <p:extLst>
      <p:ext uri="{BB962C8B-B14F-4D97-AF65-F5344CB8AC3E}">
        <p14:creationId xmlns:p14="http://schemas.microsoft.com/office/powerpoint/2010/main" val="227526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C74C9-B6C5-4846-AF23-DF5C94C06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" y="753228"/>
            <a:ext cx="10139679" cy="1080938"/>
          </a:xfrm>
        </p:spPr>
        <p:txBody>
          <a:bodyPr/>
          <a:lstStyle/>
          <a:p>
            <a:r>
              <a:rPr lang="en-US" cap="all" dirty="0"/>
              <a:t>North San Diego County Airbnb’s w/16 guests, events allowed, 28 hitS</a:t>
            </a:r>
            <a:endParaRPr lang="en-US" dirty="0"/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DA83E34C-614C-A94B-B0AC-1CA65E897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1340"/>
            <a:ext cx="12585700" cy="761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9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5C24B-E844-DF47-A4FB-38BAF46B7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389" y="753228"/>
            <a:ext cx="9764794" cy="1080938"/>
          </a:xfrm>
        </p:spPr>
        <p:txBody>
          <a:bodyPr/>
          <a:lstStyle/>
          <a:p>
            <a:r>
              <a:rPr lang="en-US" dirty="0"/>
              <a:t>PEERSPACE: TRAVEL + LEISURE ADVISES</a:t>
            </a:r>
          </a:p>
        </p:txBody>
      </p:sp>
      <p:pic>
        <p:nvPicPr>
          <p:cNvPr id="5" name="Content Placeholder 4">
            <a:hlinkClick r:id="rId2"/>
            <a:extLst>
              <a:ext uri="{FF2B5EF4-FFF2-40B4-BE49-F238E27FC236}">
                <a16:creationId xmlns:a16="http://schemas.microsoft.com/office/drawing/2014/main" id="{6ADF6049-4017-774A-936A-CE9DF25424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9389" y="1992030"/>
            <a:ext cx="11113971" cy="4719976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EA1B98-AF0F-A344-BEB7-E47BAC819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52" y="2867374"/>
            <a:ext cx="11464488" cy="117364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5E860FA-7295-EF42-ABDD-4364E2D06EAE}"/>
              </a:ext>
            </a:extLst>
          </p:cNvPr>
          <p:cNvSpPr>
            <a:spLocks noChangeAspect="1"/>
          </p:cNvSpPr>
          <p:nvPr/>
        </p:nvSpPr>
        <p:spPr>
          <a:xfrm>
            <a:off x="3451122" y="4871669"/>
            <a:ext cx="7911545" cy="1009684"/>
          </a:xfrm>
          <a:prstGeom prst="rect">
            <a:avLst/>
          </a:prstGeom>
          <a:solidFill>
            <a:srgbClr val="FFC000"/>
          </a:solidFill>
          <a:ln>
            <a:prstDash val="sysDot"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ILLEGAL VENUES </a:t>
            </a:r>
          </a:p>
        </p:txBody>
      </p:sp>
    </p:spTree>
    <p:extLst>
      <p:ext uri="{BB962C8B-B14F-4D97-AF65-F5344CB8AC3E}">
        <p14:creationId xmlns:p14="http://schemas.microsoft.com/office/powerpoint/2010/main" val="286928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F9FCA-EEE0-A642-A8DA-D0323E88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71" y="753228"/>
            <a:ext cx="10290629" cy="1080938"/>
          </a:xfrm>
        </p:spPr>
        <p:txBody>
          <a:bodyPr/>
          <a:lstStyle/>
          <a:p>
            <a:r>
              <a:rPr lang="en-US" cap="all" dirty="0"/>
              <a:t>Peerspace: NORTH SD County,  35 hits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78853F7-0010-CF45-B5A7-8033D903D7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1496" y="1834166"/>
            <a:ext cx="8265111" cy="5203698"/>
          </a:xfrm>
        </p:spPr>
      </p:pic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29810B7E-CD56-FF40-B05A-30D7F7A442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5302" y="2066532"/>
            <a:ext cx="3831078" cy="3602736"/>
          </a:xfrm>
          <a:prstGeom prst="rect">
            <a:avLst/>
          </a:prstGeom>
        </p:spPr>
      </p:pic>
      <p:pic>
        <p:nvPicPr>
          <p:cNvPr id="8" name="Picture 7">
            <a:hlinkClick r:id="rId5"/>
            <a:extLst>
              <a:ext uri="{FF2B5EF4-FFF2-40B4-BE49-F238E27FC236}">
                <a16:creationId xmlns:a16="http://schemas.microsoft.com/office/drawing/2014/main" id="{AA5EF760-0B86-0247-B842-B9297F3E71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4680" y="4103007"/>
            <a:ext cx="3371364" cy="2754993"/>
          </a:xfrm>
          <a:prstGeom prst="rect">
            <a:avLst/>
          </a:prstGeom>
        </p:spPr>
      </p:pic>
      <p:pic>
        <p:nvPicPr>
          <p:cNvPr id="10" name="Picture 9">
            <a:hlinkClick r:id="rId7"/>
            <a:extLst>
              <a:ext uri="{FF2B5EF4-FFF2-40B4-BE49-F238E27FC236}">
                <a16:creationId xmlns:a16="http://schemas.microsoft.com/office/drawing/2014/main" id="{10CB8E27-FCE3-9847-8E3C-5E487048B0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8967" y="975570"/>
            <a:ext cx="3812581" cy="32979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1FFF79-9F90-9343-A9BF-B2A85FD75B74}"/>
              </a:ext>
            </a:extLst>
          </p:cNvPr>
          <p:cNvSpPr txBox="1"/>
          <p:nvPr/>
        </p:nvSpPr>
        <p:spPr>
          <a:xfrm>
            <a:off x="5231660" y="3944466"/>
            <a:ext cx="1099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Bonsall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B14005-DED0-6E46-A2C4-DD766A79EC3A}"/>
              </a:ext>
            </a:extLst>
          </p:cNvPr>
          <p:cNvSpPr txBox="1"/>
          <p:nvPr/>
        </p:nvSpPr>
        <p:spPr>
          <a:xfrm>
            <a:off x="9013918" y="2530772"/>
            <a:ext cx="155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Escondido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D09113-BE09-7D46-BE46-BA797E9897C3}"/>
              </a:ext>
            </a:extLst>
          </p:cNvPr>
          <p:cNvSpPr txBox="1"/>
          <p:nvPr/>
        </p:nvSpPr>
        <p:spPr>
          <a:xfrm>
            <a:off x="9421792" y="4537276"/>
            <a:ext cx="1329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Temecula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08F283-1C0F-E64F-B3F8-795C35589B0A}"/>
              </a:ext>
            </a:extLst>
          </p:cNvPr>
          <p:cNvSpPr>
            <a:spLocks noChangeAspect="1"/>
          </p:cNvSpPr>
          <p:nvPr/>
        </p:nvSpPr>
        <p:spPr>
          <a:xfrm>
            <a:off x="3782121" y="2967336"/>
            <a:ext cx="7780614" cy="1015663"/>
          </a:xfrm>
          <a:prstGeom prst="rect">
            <a:avLst/>
          </a:prstGeom>
          <a:solidFill>
            <a:srgbClr val="FFC000"/>
          </a:solidFill>
          <a:ln>
            <a:prstDash val="sysDot"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ILLEGAL VENUES </a:t>
            </a:r>
          </a:p>
        </p:txBody>
      </p:sp>
    </p:spTree>
    <p:extLst>
      <p:ext uri="{BB962C8B-B14F-4D97-AF65-F5344CB8AC3E}">
        <p14:creationId xmlns:p14="http://schemas.microsoft.com/office/powerpoint/2010/main" val="63626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C74C9-B6C5-4846-AF23-DF5C94C06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92" y="753228"/>
            <a:ext cx="10897849" cy="1080938"/>
          </a:xfrm>
        </p:spPr>
        <p:txBody>
          <a:bodyPr/>
          <a:lstStyle/>
          <a:p>
            <a:r>
              <a:rPr lang="en-US" cap="all" dirty="0"/>
              <a:t>Wedding Wire: Barn &amp; Farm Weddings, 26 hits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94E2CA5-9B14-7047-92C0-DAE92943DF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1393" y="2080592"/>
            <a:ext cx="8202392" cy="4629987"/>
          </a:xfrm>
        </p:spPr>
      </p:pic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id="{13CC599E-51FF-6C40-B091-A8CAD093E2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034" y="38828"/>
            <a:ext cx="10820966" cy="28954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5F4316-6D85-DF4F-A20B-554B9B802F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4435" y="1124138"/>
            <a:ext cx="10464800" cy="3251200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E40B28EF-7176-1C49-98E8-93F94C4734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7192" y="2277831"/>
            <a:ext cx="11042043" cy="3320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67C3D6-DB27-3249-884B-D23EE1579E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1136" y="3282174"/>
            <a:ext cx="10706100" cy="2806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B2763F-6AF1-7048-8C18-3E034619AE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2893" y="4197543"/>
            <a:ext cx="10782300" cy="2692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22374A-4C27-D046-8E21-957DF1BDC66E}"/>
              </a:ext>
            </a:extLst>
          </p:cNvPr>
          <p:cNvSpPr txBox="1"/>
          <p:nvPr/>
        </p:nvSpPr>
        <p:spPr>
          <a:xfrm>
            <a:off x="6915150" y="29194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02C95D-E0A7-DB40-92C5-E5051D65B956}"/>
              </a:ext>
            </a:extLst>
          </p:cNvPr>
          <p:cNvSpPr>
            <a:spLocks noChangeAspect="1"/>
          </p:cNvSpPr>
          <p:nvPr/>
        </p:nvSpPr>
        <p:spPr>
          <a:xfrm>
            <a:off x="2814335" y="2967335"/>
            <a:ext cx="6563335" cy="1015663"/>
          </a:xfrm>
          <a:prstGeom prst="rect">
            <a:avLst/>
          </a:prstGeom>
          <a:solidFill>
            <a:srgbClr val="FFC000"/>
          </a:solidFill>
          <a:ln>
            <a:prstDash val="sysDot"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ILLEGAL VENUES </a:t>
            </a:r>
          </a:p>
        </p:txBody>
      </p:sp>
    </p:spTree>
    <p:extLst>
      <p:ext uri="{BB962C8B-B14F-4D97-AF65-F5344CB8AC3E}">
        <p14:creationId xmlns:p14="http://schemas.microsoft.com/office/powerpoint/2010/main" val="125373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91969-8D8F-0C45-9D8C-E8E4119E0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483" y="753228"/>
            <a:ext cx="9969700" cy="1080938"/>
          </a:xfrm>
        </p:spPr>
        <p:txBody>
          <a:bodyPr/>
          <a:lstStyle/>
          <a:p>
            <a:r>
              <a:rPr lang="en-US" cap="all" dirty="0"/>
              <a:t>Wedding Chicks </a:t>
            </a:r>
            <a:r>
              <a:rPr lang="en-US" cap="all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promotes</a:t>
            </a:r>
            <a:r>
              <a:rPr lang="en-US" cap="all" dirty="0"/>
              <a:t> Airbnb wedding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F48DC5B-5A1C-764B-995F-515EB9CC8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A7205EB-30CB-1740-8A1E-B9F3D66AA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2097" y="1834166"/>
            <a:ext cx="9512300" cy="61722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403C6EB-DC5B-454F-9781-7371CB6C0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5" y="842804"/>
            <a:ext cx="5282778" cy="594536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14148C9-D332-C748-8BF6-8BAA6C2024BB}"/>
              </a:ext>
            </a:extLst>
          </p:cNvPr>
          <p:cNvSpPr txBox="1"/>
          <p:nvPr/>
        </p:nvSpPr>
        <p:spPr>
          <a:xfrm>
            <a:off x="2275368" y="6040042"/>
            <a:ext cx="2849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Dragon Point Villa</a:t>
            </a:r>
          </a:p>
          <a:p>
            <a:r>
              <a:rPr lang="en-US" sz="2000" b="1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Airbnb #10139229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hlinkClick r:id="rId6"/>
            <a:extLst>
              <a:ext uri="{FF2B5EF4-FFF2-40B4-BE49-F238E27FC236}">
                <a16:creationId xmlns:a16="http://schemas.microsoft.com/office/drawing/2014/main" id="{6C845A04-3A9B-7C42-8711-A4B040D7E1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55" y="3187959"/>
            <a:ext cx="12273062" cy="9485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5CE2FD-9B60-C34A-9685-162EF72BA0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55" y="504316"/>
            <a:ext cx="12192000" cy="248895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389191D-AEDE-C64E-AD87-9328F40FE19C}"/>
              </a:ext>
            </a:extLst>
          </p:cNvPr>
          <p:cNvSpPr>
            <a:spLocks noChangeAspect="1"/>
          </p:cNvSpPr>
          <p:nvPr/>
        </p:nvSpPr>
        <p:spPr>
          <a:xfrm>
            <a:off x="5387408" y="5659445"/>
            <a:ext cx="6553503" cy="1015663"/>
          </a:xfrm>
          <a:prstGeom prst="rect">
            <a:avLst/>
          </a:prstGeom>
          <a:solidFill>
            <a:srgbClr val="FFC000"/>
          </a:solidFill>
          <a:ln>
            <a:prstDash val="sysDot"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ILLEGAL VENUE </a:t>
            </a:r>
          </a:p>
        </p:txBody>
      </p:sp>
    </p:spTree>
    <p:extLst>
      <p:ext uri="{BB962C8B-B14F-4D97-AF65-F5344CB8AC3E}">
        <p14:creationId xmlns:p14="http://schemas.microsoft.com/office/powerpoint/2010/main" val="150345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C74C9-B6C5-4846-AF23-DF5C94C06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92" y="753228"/>
            <a:ext cx="10897849" cy="1080938"/>
          </a:xfrm>
        </p:spPr>
        <p:txBody>
          <a:bodyPr/>
          <a:lstStyle/>
          <a:p>
            <a:r>
              <a:rPr lang="en-US" cap="all" dirty="0"/>
              <a:t>THEKNOT: Fallbrook Weddings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536D5671-5EBB-D943-BE23-3687C6794C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4043" y="1598192"/>
            <a:ext cx="9408751" cy="774716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26FC8A6-B214-FB49-954F-2744D63CF4F4}"/>
              </a:ext>
            </a:extLst>
          </p:cNvPr>
          <p:cNvSpPr>
            <a:spLocks noChangeAspect="1"/>
          </p:cNvSpPr>
          <p:nvPr/>
        </p:nvSpPr>
        <p:spPr>
          <a:xfrm>
            <a:off x="3893573" y="2491072"/>
            <a:ext cx="3451123" cy="1024419"/>
          </a:xfrm>
          <a:prstGeom prst="rect">
            <a:avLst/>
          </a:prstGeom>
          <a:solidFill>
            <a:srgbClr val="FFC000"/>
          </a:solidFill>
          <a:ln>
            <a:prstDash val="sysDot"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8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ILLEGAL VENUES </a:t>
            </a:r>
          </a:p>
        </p:txBody>
      </p:sp>
    </p:spTree>
    <p:extLst>
      <p:ext uri="{BB962C8B-B14F-4D97-AF65-F5344CB8AC3E}">
        <p14:creationId xmlns:p14="http://schemas.microsoft.com/office/powerpoint/2010/main" val="217805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9DC9F-C9A5-4147-B629-E057552CD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1" y="753228"/>
            <a:ext cx="10200640" cy="1080938"/>
          </a:xfrm>
        </p:spPr>
        <p:txBody>
          <a:bodyPr/>
          <a:lstStyle/>
          <a:p>
            <a:r>
              <a:rPr lang="en-US" cap="all" dirty="0"/>
              <a:t>Illegal Venues in North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F9CBF-7AAA-2348-91BA-5BD58CFCB8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00151" y="1676400"/>
            <a:ext cx="9772650" cy="5363029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Garden of Light, Bonsall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Quail Haven Farm, Bonsall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Fire Garden, Bonsall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Rustic Oak, Fallbrook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Morning Song Farm, Fallbrook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Dragon Point Villa, Fallbrook</a:t>
            </a:r>
            <a:r>
              <a:rPr lang="en-US" dirty="0"/>
              <a:t> (MUP in process)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White Horse Ranch, Fallbrook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Rancho Pavo Real, Fallbrook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Stonebrook, Fallbrook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Ultimate Serenity, 2808 Lakemont Drive, Fallbrook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Slate Barn, Vista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Circle Oak Ranch, DeLuz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Enchanted Forest, DeLuz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Pitchouline Events, DeLuz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Fallbrook Hacienda, Rainbow</a:t>
            </a:r>
            <a:r>
              <a:rPr lang="en-US" dirty="0"/>
              <a:t> (MUP in process)</a:t>
            </a:r>
          </a:p>
          <a:p>
            <a:endParaRPr lang="en-US" sz="2800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998907-D0E1-B644-A151-C8EC71422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07260" y="1834166"/>
            <a:ext cx="6184739" cy="52052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8233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9DC9F-C9A5-4147-B629-E057552CD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59" y="753228"/>
            <a:ext cx="9727023" cy="1080938"/>
          </a:xfrm>
        </p:spPr>
        <p:txBody>
          <a:bodyPr/>
          <a:lstStyle/>
          <a:p>
            <a:r>
              <a:rPr lang="en-US" cap="all" dirty="0"/>
              <a:t>Illegal Venues in North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F9CBF-7AAA-2348-91BA-5BD58CFCB8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51721" y="2066795"/>
            <a:ext cx="9971808" cy="4588838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 startAt="16"/>
            </a:pPr>
            <a:r>
              <a:rPr lang="en-US" sz="3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Hideaway, Ramona</a:t>
            </a:r>
            <a:endParaRPr lang="en-US" sz="3200" dirty="0"/>
          </a:p>
          <a:p>
            <a:pPr marL="514350" indent="-514350">
              <a:buFont typeface="+mj-lt"/>
              <a:buAutoNum type="arabicPeriod" startAt="16"/>
            </a:pPr>
            <a:r>
              <a:rPr lang="en-US" sz="32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Condor’s Nest, Pala</a:t>
            </a:r>
            <a:endParaRPr lang="en-US" sz="3200" dirty="0"/>
          </a:p>
          <a:p>
            <a:pPr marL="514350" indent="-514350">
              <a:buFont typeface="+mj-lt"/>
              <a:buAutoNum type="arabicPeriod" startAt="16"/>
            </a:pPr>
            <a:r>
              <a:rPr lang="en-US" sz="32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Secluded Garden, Pala</a:t>
            </a:r>
            <a:endParaRPr lang="en-US" sz="3200" dirty="0"/>
          </a:p>
          <a:p>
            <a:pPr marL="514350" indent="-514350">
              <a:buFont typeface="+mj-lt"/>
              <a:buAutoNum type="arabicPeriod" startAt="16"/>
            </a:pPr>
            <a:r>
              <a:rPr lang="en-US" sz="32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Whispering Oaks, Pala</a:t>
            </a:r>
            <a:endParaRPr lang="en-US" sz="3200" dirty="0"/>
          </a:p>
          <a:p>
            <a:pPr marL="514350" indent="-514350">
              <a:buFont typeface="+mj-lt"/>
              <a:buAutoNum type="arabicPeriod" startAt="16"/>
            </a:pPr>
            <a:r>
              <a:rPr lang="en-US" sz="32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Airbnb #7039861, Escondido</a:t>
            </a:r>
            <a:endParaRPr lang="en-US" sz="3200" dirty="0"/>
          </a:p>
          <a:p>
            <a:pPr marL="514350" indent="-514350">
              <a:buFont typeface="+mj-lt"/>
              <a:buAutoNum type="arabicPeriod" startAt="16"/>
            </a:pPr>
            <a:r>
              <a:rPr lang="en-US" sz="32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Lilac Canyon Estate, Escondido</a:t>
            </a:r>
            <a:endParaRPr lang="en-US" sz="3200" dirty="0"/>
          </a:p>
          <a:p>
            <a:pPr marL="514350" indent="-514350">
              <a:buFont typeface="+mj-lt"/>
              <a:buAutoNum type="arabicPeriod" startAt="16"/>
            </a:pPr>
            <a:r>
              <a:rPr lang="en-US" sz="3200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Melrose Ranch, Escondido</a:t>
            </a:r>
            <a:endParaRPr lang="en-US" sz="3200" dirty="0"/>
          </a:p>
          <a:p>
            <a:pPr marL="514350" indent="-514350">
              <a:buFont typeface="+mj-lt"/>
              <a:buAutoNum type="arabicPeriod" startAt="16"/>
            </a:pPr>
            <a:r>
              <a:rPr lang="en-US" sz="3200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Shadetree Gardens, Escondido</a:t>
            </a:r>
            <a:endParaRPr lang="en-US" sz="3200" dirty="0"/>
          </a:p>
          <a:p>
            <a:pPr marL="514350" indent="-514350">
              <a:buFont typeface="+mj-lt"/>
              <a:buAutoNum type="arabicPeriod" startAt="16"/>
            </a:pPr>
            <a:r>
              <a:rPr lang="en-US" sz="3200" dirty="0"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Hazy Meadow Ranch, Lakeside</a:t>
            </a:r>
            <a:endParaRPr lang="en-US" sz="3200" dirty="0"/>
          </a:p>
          <a:p>
            <a:pPr marL="514350" indent="-514350">
              <a:buFont typeface="+mj-lt"/>
              <a:buAutoNum type="arabicPeriod" startAt="16"/>
            </a:pPr>
            <a:r>
              <a:rPr lang="en-US" sz="3200" dirty="0"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Sea Breeze Organic Farm, San Diego</a:t>
            </a:r>
            <a:endParaRPr lang="en-US" sz="3200" dirty="0"/>
          </a:p>
          <a:p>
            <a:pPr marL="514350" indent="-514350">
              <a:buFont typeface="+mj-lt"/>
              <a:buAutoNum type="arabicPeriod" startAt="16"/>
            </a:pPr>
            <a:r>
              <a:rPr lang="en-US" sz="3200" dirty="0"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Secret Garden, Rancho Santa Fe</a:t>
            </a:r>
            <a:endParaRPr lang="en-US" sz="3200" dirty="0"/>
          </a:p>
          <a:p>
            <a:pPr marL="514350" indent="-514350">
              <a:buFont typeface="+mj-lt"/>
              <a:buAutoNum type="arabicPeriod" startAt="16"/>
            </a:pPr>
            <a:r>
              <a:rPr lang="en-US" sz="3200" dirty="0"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Airbnb #23767399, Rancho Santa Fe</a:t>
            </a:r>
            <a:endParaRPr lang="en-US" sz="3200" dirty="0"/>
          </a:p>
          <a:p>
            <a:endParaRPr lang="en-US" sz="3200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998907-D0E1-B644-A151-C8EC71422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07261" y="1834166"/>
            <a:ext cx="6029840" cy="482146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dirty="0"/>
          </a:p>
          <a:p>
            <a:endParaRPr lang="en-US" sz="2800" dirty="0"/>
          </a:p>
          <a:p>
            <a:endParaRPr lang="en-US" sz="2800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284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9DC9F-C9A5-4147-B629-E057552CD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023" y="753228"/>
            <a:ext cx="10358584" cy="1080938"/>
          </a:xfrm>
        </p:spPr>
        <p:txBody>
          <a:bodyPr/>
          <a:lstStyle/>
          <a:p>
            <a:r>
              <a:rPr lang="en-US" cap="all" dirty="0"/>
              <a:t>Illegal Venues, Valley Center, North </a:t>
            </a:r>
            <a:r>
              <a:rPr lang="en-US" cap="all" dirty="0" err="1"/>
              <a:t>cty</a:t>
            </a:r>
            <a:endParaRPr lang="en-US" cap="all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998907-D0E1-B644-A151-C8EC71422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4492" y="2043951"/>
            <a:ext cx="9930115" cy="461168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28"/>
            </a:pPr>
            <a:r>
              <a:rPr lang="en-US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Eden Oaks Ranch</a:t>
            </a:r>
            <a:endParaRPr lang="en-US" sz="2000" dirty="0"/>
          </a:p>
          <a:p>
            <a:pPr marL="457200" indent="-457200">
              <a:buFont typeface="+mj-lt"/>
              <a:buAutoNum type="arabicPeriod" startAt="28"/>
            </a:pPr>
            <a:r>
              <a:rPr lang="en-US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Bella Terra</a:t>
            </a:r>
            <a:endParaRPr lang="en-US" sz="2000" dirty="0"/>
          </a:p>
          <a:p>
            <a:pPr marL="457200" indent="-457200">
              <a:buFont typeface="+mj-lt"/>
              <a:buAutoNum type="arabicPeriod" startAt="28"/>
            </a:pPr>
            <a:r>
              <a:rPr lang="en-US" sz="2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Hacienda del Sol</a:t>
            </a:r>
            <a:endParaRPr lang="en-US" sz="2000" dirty="0"/>
          </a:p>
          <a:p>
            <a:pPr marL="457200" indent="-457200">
              <a:buFont typeface="+mj-lt"/>
              <a:buAutoNum type="arabicPeriod" startAt="28"/>
            </a:pPr>
            <a:r>
              <a:rPr lang="en-US" sz="20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Serenity Oaks Ranch</a:t>
            </a:r>
            <a:endParaRPr lang="en-US" sz="2000" dirty="0"/>
          </a:p>
          <a:p>
            <a:pPr marL="457200" indent="-457200">
              <a:buFont typeface="+mj-lt"/>
              <a:buAutoNum type="arabicPeriod" startAt="28"/>
            </a:pPr>
            <a:r>
              <a:rPr lang="en-US" sz="20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Broken Rock Ranch</a:t>
            </a:r>
            <a:endParaRPr lang="en-US" sz="2000" dirty="0"/>
          </a:p>
          <a:p>
            <a:pPr marL="457200" indent="-457200">
              <a:buFont typeface="+mj-lt"/>
              <a:buAutoNum type="arabicPeriod" startAt="28"/>
            </a:pPr>
            <a:r>
              <a:rPr lang="en-US" sz="20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Willow Creek Ranc</a:t>
            </a:r>
            <a:r>
              <a:rPr lang="en-US" sz="2000" dirty="0"/>
              <a:t>h</a:t>
            </a:r>
          </a:p>
          <a:p>
            <a:pPr marL="457200" indent="-457200">
              <a:buFont typeface="+mj-lt"/>
              <a:buAutoNum type="arabicPeriod" startAt="28"/>
            </a:pPr>
            <a:r>
              <a:rPr lang="en-US" sz="2000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Keys Creek Winery</a:t>
            </a:r>
            <a:endParaRPr lang="en-US" sz="2000" dirty="0"/>
          </a:p>
          <a:p>
            <a:pPr marL="457200" indent="-457200">
              <a:buFont typeface="+mj-lt"/>
              <a:buAutoNum type="arabicPeriod" startAt="28"/>
            </a:pPr>
            <a:r>
              <a:rPr lang="en-US" sz="2000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Sunshine Mountain Vineyard</a:t>
            </a:r>
            <a:endParaRPr lang="en-US" sz="2000" dirty="0"/>
          </a:p>
          <a:p>
            <a:pPr marL="457200" indent="-457200">
              <a:buFont typeface="+mj-lt"/>
              <a:buAutoNum type="arabicPeriod" startAt="28"/>
            </a:pPr>
            <a:r>
              <a:rPr lang="en-US" sz="2000" dirty="0"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Hill Top Winery</a:t>
            </a:r>
            <a:endParaRPr lang="en-US" sz="2000" dirty="0"/>
          </a:p>
          <a:p>
            <a:pPr marL="457200" indent="-457200">
              <a:buFont typeface="+mj-lt"/>
              <a:buAutoNum type="arabicPeriod" startAt="28"/>
            </a:pPr>
            <a:r>
              <a:rPr lang="en-US" sz="2000" dirty="0"/>
              <a:t>….plus many more in San Diego County….</a:t>
            </a:r>
          </a:p>
          <a:p>
            <a:pPr marL="457200" indent="-457200">
              <a:buFont typeface="+mj-lt"/>
              <a:buAutoNum type="arabicPeriod" startAt="28"/>
            </a:pPr>
            <a:endParaRPr lang="en-US" sz="2000" dirty="0"/>
          </a:p>
          <a:p>
            <a:pPr marL="914400" lvl="1" indent="-457200">
              <a:buFont typeface="+mj-lt"/>
              <a:buAutoNum type="arabicPeriod" startAt="28"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F66F7749-CABC-E949-BECA-81398CE2968A}"/>
              </a:ext>
            </a:extLst>
          </p:cNvPr>
          <p:cNvSpPr txBox="1">
            <a:spLocks/>
          </p:cNvSpPr>
          <p:nvPr/>
        </p:nvSpPr>
        <p:spPr>
          <a:xfrm>
            <a:off x="6016249" y="2371597"/>
            <a:ext cx="4698358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E2F5A865-A1A2-464C-A967-1D369469791B}"/>
              </a:ext>
            </a:extLst>
          </p:cNvPr>
          <p:cNvSpPr txBox="1">
            <a:spLocks/>
          </p:cNvSpPr>
          <p:nvPr/>
        </p:nvSpPr>
        <p:spPr>
          <a:xfrm>
            <a:off x="784492" y="2371597"/>
            <a:ext cx="4698358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9" name="Picture 8">
            <a:hlinkClick r:id="rId11"/>
            <a:extLst>
              <a:ext uri="{FF2B5EF4-FFF2-40B4-BE49-F238E27FC236}">
                <a16:creationId xmlns:a16="http://schemas.microsoft.com/office/drawing/2014/main" id="{CB3AFF9E-987C-4B4C-8F99-26B88FCE0CA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6023" y="5388392"/>
            <a:ext cx="11191828" cy="11650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E73EFD-9C63-864F-81D6-2F662F7C3FB8}"/>
              </a:ext>
            </a:extLst>
          </p:cNvPr>
          <p:cNvSpPr txBox="1"/>
          <p:nvPr/>
        </p:nvSpPr>
        <p:spPr>
          <a:xfrm>
            <a:off x="2621280" y="49174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5F852C-7F4C-0F4A-90EE-F7414DFE9A1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8078" y="820456"/>
            <a:ext cx="9601200" cy="142240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5924A65-BD95-264E-A09B-BC6A1BBF3BB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1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13FBF-B2C9-B64E-8893-183BF12D5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83" y="753228"/>
            <a:ext cx="10100999" cy="1080938"/>
          </a:xfrm>
        </p:spPr>
        <p:txBody>
          <a:bodyPr>
            <a:normAutofit/>
          </a:bodyPr>
          <a:lstStyle/>
          <a:p>
            <a:r>
              <a:rPr lang="en-US" dirty="0"/>
              <a:t>PARTY HOUSES ARE INCREASING AND INCREASINGLY DANGEROUS</a:t>
            </a:r>
          </a:p>
        </p:txBody>
      </p:sp>
      <p:pic>
        <p:nvPicPr>
          <p:cNvPr id="9" name="Picture 8">
            <a:hlinkClick r:id="rId2"/>
            <a:extLst>
              <a:ext uri="{FF2B5EF4-FFF2-40B4-BE49-F238E27FC236}">
                <a16:creationId xmlns:a16="http://schemas.microsoft.com/office/drawing/2014/main" id="{320E7E52-4344-7E4E-9642-EE8DD31BB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3785"/>
            <a:ext cx="12464801" cy="6674215"/>
          </a:xfrm>
          <a:prstGeom prst="rect">
            <a:avLst/>
          </a:prstGeom>
        </p:spPr>
      </p:pic>
      <p:pic>
        <p:nvPicPr>
          <p:cNvPr id="7" name="Content Placeholder 4">
            <a:hlinkClick r:id="rId4"/>
            <a:extLst>
              <a:ext uri="{FF2B5EF4-FFF2-40B4-BE49-F238E27FC236}">
                <a16:creationId xmlns:a16="http://schemas.microsoft.com/office/drawing/2014/main" id="{1F8B7ED5-1D2F-1146-8B1F-3B737473CB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0" y="646548"/>
            <a:ext cx="11887283" cy="8666721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C49274-52E5-C344-A151-2FE0188A48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686" y="0"/>
            <a:ext cx="8346583" cy="7669436"/>
          </a:xfrm>
          <a:prstGeom prst="rect">
            <a:avLst/>
          </a:prstGeom>
        </p:spPr>
      </p:pic>
      <p:pic>
        <p:nvPicPr>
          <p:cNvPr id="3" name="Picture 2">
            <a:hlinkClick r:id="rId7"/>
            <a:extLst>
              <a:ext uri="{FF2B5EF4-FFF2-40B4-BE49-F238E27FC236}">
                <a16:creationId xmlns:a16="http://schemas.microsoft.com/office/drawing/2014/main" id="{F1B0A25D-5DEC-674D-99B6-B15FBA24B8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877" y="0"/>
            <a:ext cx="117582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99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092C2-4423-A64B-8CAC-FEA9E9924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10972963" cy="1080938"/>
          </a:xfrm>
        </p:spPr>
        <p:txBody>
          <a:bodyPr/>
          <a:lstStyle/>
          <a:p>
            <a:r>
              <a:rPr lang="en-US" dirty="0"/>
              <a:t>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1BF03-F372-D845-B358-9EC43CA45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374" y="2360814"/>
            <a:ext cx="11911626" cy="4687685"/>
          </a:xfrm>
        </p:spPr>
        <p:txBody>
          <a:bodyPr>
            <a:normAutofit/>
          </a:bodyPr>
          <a:lstStyle/>
          <a:p>
            <a:r>
              <a:rPr lang="en-US" dirty="0"/>
              <a:t>Direct brides, planners, public to legal venues</a:t>
            </a:r>
          </a:p>
          <a:p>
            <a:pPr lvl="1"/>
            <a:r>
              <a:rPr lang="en-US" dirty="0"/>
              <a:t>Create list of San Diego County legal venues for large events and weddings</a:t>
            </a:r>
          </a:p>
          <a:p>
            <a:pPr lvl="1"/>
            <a:r>
              <a:rPr lang="en-US" dirty="0"/>
              <a:t>Educate on the importance of MUPs</a:t>
            </a:r>
          </a:p>
          <a:p>
            <a:pPr lvl="1"/>
            <a:r>
              <a:rPr lang="en-US" dirty="0"/>
              <a:t>Encourage booking platforms to add an MUP field and ban repeat offenders</a:t>
            </a:r>
          </a:p>
          <a:p>
            <a:r>
              <a:rPr lang="en-US" dirty="0"/>
              <a:t>Communicate to brides, planners, public, government</a:t>
            </a:r>
          </a:p>
          <a:p>
            <a:pPr lvl="1"/>
            <a:r>
              <a:rPr lang="en-US" dirty="0"/>
              <a:t>Negatives and RISKS generated by booking party houses/illegal venues</a:t>
            </a:r>
          </a:p>
          <a:p>
            <a:pPr lvl="2"/>
            <a:r>
              <a:rPr lang="en-US" dirty="0"/>
              <a:t>cancellations, loss </a:t>
            </a:r>
            <a:r>
              <a:rPr lang="en-US"/>
              <a:t>of deposit, lawsuits</a:t>
            </a:r>
            <a:r>
              <a:rPr lang="en-US" dirty="0"/>
              <a:t>, parking/traffic, septic/water, safety/fire, public health (COVID)</a:t>
            </a:r>
          </a:p>
          <a:p>
            <a:pPr lvl="2"/>
            <a:r>
              <a:rPr lang="en-US" dirty="0"/>
              <a:t>Encourage </a:t>
            </a:r>
            <a:r>
              <a:rPr lang="en-US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wedding/event planners</a:t>
            </a:r>
            <a:r>
              <a:rPr lang="en-US" dirty="0">
                <a:solidFill>
                  <a:srgbClr val="FFFF00"/>
                </a:solidFill>
              </a:rPr>
              <a:t>’ </a:t>
            </a:r>
            <a:r>
              <a:rPr lang="en-US" dirty="0"/>
              <a:t>professional associations to commit to legal venues</a:t>
            </a:r>
          </a:p>
          <a:p>
            <a:pPr lvl="2"/>
            <a:r>
              <a:rPr lang="en-US" dirty="0"/>
              <a:t>Clarify MUP info and educate property owners on what they cannot do without an MUP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92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092C2-4423-A64B-8CAC-FEA9E9924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10972963" cy="1080938"/>
          </a:xfrm>
        </p:spPr>
        <p:txBody>
          <a:bodyPr/>
          <a:lstStyle/>
          <a:p>
            <a:r>
              <a:rPr lang="en-US" dirty="0"/>
              <a:t>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1BF03-F372-D845-B358-9EC43CA45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374" y="2211184"/>
            <a:ext cx="11911626" cy="4837315"/>
          </a:xfrm>
        </p:spPr>
        <p:txBody>
          <a:bodyPr>
            <a:normAutofit/>
          </a:bodyPr>
          <a:lstStyle/>
          <a:p>
            <a:r>
              <a:rPr lang="en-US" dirty="0"/>
              <a:t>Offer neighbors assistance shutting down party houses</a:t>
            </a:r>
          </a:p>
          <a:p>
            <a:pPr lvl="1"/>
            <a:r>
              <a:rPr lang="en-US" dirty="0"/>
              <a:t>Review locations with multiple noise complaints (10+/year?), Red Flag for special handling</a:t>
            </a:r>
          </a:p>
          <a:p>
            <a:pPr lvl="1"/>
            <a:r>
              <a:rPr lang="en-US" dirty="0"/>
              <a:t>Create a fully digital complaint process, letters from County, drone shots of weekend parties</a:t>
            </a:r>
          </a:p>
          <a:p>
            <a:pPr lvl="1"/>
            <a:r>
              <a:rPr lang="en-US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2808 Lakemont Drive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as test case, review records for policy ideas</a:t>
            </a:r>
          </a:p>
          <a:p>
            <a:r>
              <a:rPr lang="en-US" dirty="0"/>
              <a:t>Repeat offenders/Red Flagged Illegal Venues: </a:t>
            </a:r>
          </a:p>
          <a:p>
            <a:pPr lvl="1"/>
            <a:r>
              <a:rPr lang="en-US" dirty="0"/>
              <a:t>Create digital logs w/camera/noise feeds on neighbor’s properties</a:t>
            </a:r>
          </a:p>
          <a:p>
            <a:pPr lvl="1"/>
            <a:r>
              <a:rPr lang="en-US" dirty="0"/>
              <a:t>Fines, penalties, liens, lawsuits, tow cars, turn off water/power</a:t>
            </a:r>
          </a:p>
          <a:p>
            <a:pPr lvl="1"/>
            <a:r>
              <a:rPr lang="en-US" dirty="0"/>
              <a:t>List house as nuisance house (similar to drug houses)</a:t>
            </a:r>
          </a:p>
          <a:p>
            <a:pPr lvl="1"/>
            <a:r>
              <a:rPr lang="en-US" dirty="0"/>
              <a:t>Force owners into MUP process with ZERO events during the process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49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56CC-5B62-C848-B440-B4678FE30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753228"/>
            <a:ext cx="11190157" cy="1056522"/>
          </a:xfrm>
        </p:spPr>
        <p:txBody>
          <a:bodyPr/>
          <a:lstStyle/>
          <a:p>
            <a:r>
              <a:rPr lang="en-US" dirty="0"/>
              <a:t>CHALLENGE FOR COUNTY: ILLEGAL VENUES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2A91D-E027-3F47-B295-DC539D728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048" y="2161025"/>
            <a:ext cx="11901952" cy="4213829"/>
          </a:xfrm>
        </p:spPr>
        <p:txBody>
          <a:bodyPr>
            <a:normAutofit/>
          </a:bodyPr>
          <a:lstStyle/>
          <a:p>
            <a:r>
              <a:rPr lang="en-US" sz="2800" dirty="0"/>
              <a:t>Protect County residents from illegal venues/party houses</a:t>
            </a:r>
          </a:p>
          <a:p>
            <a:pPr lvl="1"/>
            <a:r>
              <a:rPr lang="en-US" sz="2400" dirty="0"/>
              <a:t>Fire, traffic, parking issues, water quality, COVID transmission</a:t>
            </a:r>
          </a:p>
          <a:p>
            <a:pPr lvl="1"/>
            <a:r>
              <a:rPr lang="en-US" sz="2400" dirty="0"/>
              <a:t>Decline in property values (and tax revenues), quality of life</a:t>
            </a:r>
          </a:p>
          <a:p>
            <a:pPr lvl="1"/>
            <a:r>
              <a:rPr lang="en-US" sz="2400" dirty="0"/>
              <a:t>Loss of income for legal venues with MUPs and restaurants</a:t>
            </a:r>
          </a:p>
          <a:p>
            <a:pPr lvl="1"/>
            <a:r>
              <a:rPr lang="en-US" sz="2400" dirty="0"/>
              <a:t>Protect County from lawsuit risk related to illegal venues</a:t>
            </a:r>
          </a:p>
        </p:txBody>
      </p:sp>
    </p:spTree>
    <p:extLst>
      <p:ext uri="{BB962C8B-B14F-4D97-AF65-F5344CB8AC3E}">
        <p14:creationId xmlns:p14="http://schemas.microsoft.com/office/powerpoint/2010/main" val="3943556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C921D-DD06-F542-A187-0C47FFF78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LOOK FORWARD TO WORKING WITH YOU!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1D15B-CD3B-114D-A6FF-0FA4879B2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3867150"/>
            <a:ext cx="11109897" cy="2069039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dirty="0"/>
              <a:t>TERESA PLATT</a:t>
            </a:r>
          </a:p>
          <a:p>
            <a:pPr marL="0" indent="0" algn="r">
              <a:buNone/>
            </a:pP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TeresaPlatt.com@gmail.com</a:t>
            </a:r>
            <a:endParaRPr lang="en-US" dirty="0"/>
          </a:p>
          <a:p>
            <a:pPr marL="0" indent="0" algn="r">
              <a:buNone/>
            </a:pPr>
            <a:r>
              <a:rPr lang="en-US" dirty="0"/>
              <a:t>760-468-2025 </a:t>
            </a:r>
          </a:p>
          <a:p>
            <a:pPr marL="0" indent="0" algn="r">
              <a:buNone/>
            </a:pPr>
            <a:r>
              <a:rPr lang="en-US" i="1" dirty="0"/>
              <a:t>Sept 11, 2020</a:t>
            </a:r>
          </a:p>
        </p:txBody>
      </p:sp>
    </p:spTree>
    <p:extLst>
      <p:ext uri="{BB962C8B-B14F-4D97-AF65-F5344CB8AC3E}">
        <p14:creationId xmlns:p14="http://schemas.microsoft.com/office/powerpoint/2010/main" val="724672525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3516</TotalTime>
  <Words>944</Words>
  <Application>Microsoft Macintosh PowerPoint</Application>
  <PresentationFormat>Widescreen</PresentationFormat>
  <Paragraphs>135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Trebuchet MS</vt:lpstr>
      <vt:lpstr>Berlin</vt:lpstr>
      <vt:lpstr>           CHALLENGE: ILLEGAL VENUES </vt:lpstr>
      <vt:lpstr>CHALLENGE FOR COUNTY: ILLEGAL VENUES </vt:lpstr>
      <vt:lpstr>TRANSITION: RENTALS TO COMMERCIAL EVENTS</vt:lpstr>
      <vt:lpstr>ILLEGAL EVENT VENUE, NUISANCE/PARTY HOUSE:  2808 LAKEMONT DRIVE</vt:lpstr>
      <vt:lpstr>ILLEGAL EVENT VENUE, NUISANCE/PARTY HOUSE:  2808 LAKEMONT DR</vt:lpstr>
      <vt:lpstr>junebug weddings promotes weddings at Airbnbs in residential neighborhoods</vt:lpstr>
      <vt:lpstr>North San Diego County Airbnb’s w/16 guests, events allowed, 28 hitS</vt:lpstr>
      <vt:lpstr>PEERSPACE: TRAVEL + LEISURE ADVISES</vt:lpstr>
      <vt:lpstr>Peerspace: NORTH SD County,  35 hits </vt:lpstr>
      <vt:lpstr>Wedding Wire: Barn &amp; Farm Weddings, 26 hits</vt:lpstr>
      <vt:lpstr>Wedding Chicks promotes Airbnb wedding</vt:lpstr>
      <vt:lpstr>THEKNOT: Fallbrook Weddings</vt:lpstr>
      <vt:lpstr>Illegal Venues in North County</vt:lpstr>
      <vt:lpstr>Illegal Venues in North County</vt:lpstr>
      <vt:lpstr>Illegal Venues, Valley Center, North cty</vt:lpstr>
      <vt:lpstr>PARTY HOUSES ARE INCREASING AND INCREASINGLY DANGEROUS</vt:lpstr>
      <vt:lpstr>SOLUTIONS</vt:lpstr>
      <vt:lpstr>SOLUTIONS</vt:lpstr>
      <vt:lpstr>CHALLENGE FOR COUNTY: ILLEGAL VENUES </vt:lpstr>
      <vt:lpstr>WE LOOK FORWARD TO WORKING WITH YOU!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PROJECT: SHUT DOWN  THE PARTY HOUSE!</dc:title>
  <dc:creator>Teresa Platt</dc:creator>
  <cp:lastModifiedBy>Teresa Platt</cp:lastModifiedBy>
  <cp:revision>464</cp:revision>
  <dcterms:created xsi:type="dcterms:W3CDTF">2020-01-20T17:10:22Z</dcterms:created>
  <dcterms:modified xsi:type="dcterms:W3CDTF">2020-09-07T20:50:29Z</dcterms:modified>
</cp:coreProperties>
</file>