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59" r:id="rId1"/>
  </p:sldMasterIdLst>
  <p:notesMasterIdLst>
    <p:notesMasterId r:id="rId32"/>
  </p:notesMasterIdLst>
  <p:sldIdLst>
    <p:sldId id="256" r:id="rId2"/>
    <p:sldId id="308" r:id="rId3"/>
    <p:sldId id="311" r:id="rId4"/>
    <p:sldId id="289" r:id="rId5"/>
    <p:sldId id="290" r:id="rId6"/>
    <p:sldId id="291" r:id="rId7"/>
    <p:sldId id="293" r:id="rId8"/>
    <p:sldId id="309" r:id="rId9"/>
    <p:sldId id="310" r:id="rId10"/>
    <p:sldId id="286" r:id="rId11"/>
    <p:sldId id="314" r:id="rId12"/>
    <p:sldId id="287" r:id="rId13"/>
    <p:sldId id="295" r:id="rId14"/>
    <p:sldId id="294" r:id="rId15"/>
    <p:sldId id="313" r:id="rId16"/>
    <p:sldId id="270" r:id="rId17"/>
    <p:sldId id="267" r:id="rId18"/>
    <p:sldId id="269" r:id="rId19"/>
    <p:sldId id="279" r:id="rId20"/>
    <p:sldId id="303" r:id="rId21"/>
    <p:sldId id="297" r:id="rId22"/>
    <p:sldId id="284" r:id="rId23"/>
    <p:sldId id="299" r:id="rId24"/>
    <p:sldId id="272" r:id="rId25"/>
    <p:sldId id="276" r:id="rId26"/>
    <p:sldId id="281" r:id="rId27"/>
    <p:sldId id="301" r:id="rId28"/>
    <p:sldId id="298" r:id="rId29"/>
    <p:sldId id="302" r:id="rId30"/>
    <p:sldId id="296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902"/>
    <p:restoredTop sz="94708"/>
  </p:normalViewPr>
  <p:slideViewPr>
    <p:cSldViewPr snapToGrid="0" snapToObjects="1">
      <p:cViewPr>
        <p:scale>
          <a:sx n="74" d="100"/>
          <a:sy n="74" d="100"/>
        </p:scale>
        <p:origin x="904" y="48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 snapToObjects="1">
      <p:cViewPr varScale="1">
        <p:scale>
          <a:sx n="85" d="100"/>
          <a:sy n="85" d="100"/>
        </p:scale>
        <p:origin x="3928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BEDF76-8DAC-6B44-BAA6-A6B618C3380C}" type="datetimeFigureOut">
              <a:rPr lang="en-US" smtClean="0"/>
              <a:t>3/20/16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1E5E7E-6F3B-BA4F-9494-69FEE9B6B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209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E5E7E-6F3B-BA4F-9494-69FEE9B6B20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558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Steering Committee: Dolly</a:t>
            </a:r>
            <a:r>
              <a:rPr lang="en-US" baseline="0" dirty="0" smtClean="0"/>
              <a:t> and Larry </a:t>
            </a:r>
            <a:r>
              <a:rPr lang="en-US" baseline="0" dirty="0" err="1" smtClean="0"/>
              <a:t>Harty</a:t>
            </a:r>
            <a:r>
              <a:rPr lang="en-US" baseline="0" dirty="0" smtClean="0"/>
              <a:t>, Joan and John McConnell, Scott and Miriam Morel, Maureen and Larry </a:t>
            </a:r>
            <a:r>
              <a:rPr lang="en-US" baseline="0" dirty="0" err="1" smtClean="0"/>
              <a:t>Mitzner</a:t>
            </a:r>
            <a:r>
              <a:rPr lang="en-US" baseline="0" dirty="0" smtClean="0"/>
              <a:t>, Bill </a:t>
            </a:r>
            <a:r>
              <a:rPr lang="en-US" baseline="0" dirty="0" err="1" smtClean="0"/>
              <a:t>Geffeney</a:t>
            </a:r>
            <a:r>
              <a:rPr lang="en-US" baseline="0" dirty="0" smtClean="0"/>
              <a:t> and Teresa Platt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E5E7E-6F3B-BA4F-9494-69FEE9B6B20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834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Steering Committee: Dolly</a:t>
            </a:r>
            <a:r>
              <a:rPr lang="en-US" baseline="0" dirty="0" smtClean="0"/>
              <a:t> and Larry </a:t>
            </a:r>
            <a:r>
              <a:rPr lang="en-US" baseline="0" dirty="0" err="1" smtClean="0"/>
              <a:t>Harty</a:t>
            </a:r>
            <a:r>
              <a:rPr lang="en-US" baseline="0" dirty="0" smtClean="0"/>
              <a:t>, Joan and John McConnell, Scott and Miriam Morel, Maureen and Larry </a:t>
            </a:r>
            <a:r>
              <a:rPr lang="en-US" baseline="0" dirty="0" err="1" smtClean="0"/>
              <a:t>Mitzner</a:t>
            </a:r>
            <a:r>
              <a:rPr lang="en-US" baseline="0" dirty="0" smtClean="0"/>
              <a:t>, Bill </a:t>
            </a:r>
            <a:r>
              <a:rPr lang="en-US" baseline="0" dirty="0" err="1" smtClean="0"/>
              <a:t>Geffeney</a:t>
            </a:r>
            <a:r>
              <a:rPr lang="en-US" baseline="0" dirty="0" smtClean="0"/>
              <a:t> and Teresa Platt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E5E7E-6F3B-BA4F-9494-69FEE9B6B20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1841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BEST</a:t>
            </a:r>
            <a:r>
              <a:rPr lang="en-US" baseline="0" dirty="0" smtClean="0"/>
              <a:t> CASE DAYTON, OHIO, FORMERLY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Larch Tree GOLF COURSE. </a:t>
            </a:r>
          </a:p>
          <a:p>
            <a:r>
              <a:rPr lang="en-US" baseline="0" dirty="0" smtClean="0"/>
              <a:t> http://</a:t>
            </a:r>
            <a:r>
              <a:rPr lang="en-US" baseline="0" dirty="0" err="1" smtClean="0"/>
              <a:t>www.marketplace.org</a:t>
            </a:r>
            <a:r>
              <a:rPr lang="en-US" baseline="0" dirty="0" smtClean="0"/>
              <a:t>/2015/01/12/sustainability/old-golf-courses-become-new-kind-wilderness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E5E7E-6F3B-BA4F-9494-69FEE9B6B20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50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WORST</a:t>
            </a:r>
            <a:r>
              <a:rPr lang="en-US" baseline="0" dirty="0" smtClean="0"/>
              <a:t> CASE: </a:t>
            </a:r>
            <a:r>
              <a:rPr lang="en-US" dirty="0" smtClean="0"/>
              <a:t>Think San Luis Rey Downs Golf Course, now the San Luis Rey Downs Weed Patch, Think San Luis Rey Downs Golf Course</a:t>
            </a:r>
          </a:p>
          <a:p>
            <a:pPr lvl="1"/>
            <a:r>
              <a:rPr lang="en-US" dirty="0" smtClean="0"/>
              <a:t>now the San Luis Rey Downs Weed Patch </a:t>
            </a:r>
          </a:p>
          <a:p>
            <a:pPr lvl="1"/>
            <a:r>
              <a:rPr lang="en-US" dirty="0" smtClean="0"/>
              <a:t>surrounded by thousands of angry and disgusted </a:t>
            </a:r>
            <a:r>
              <a:rPr lang="en-US" dirty="0" err="1" smtClean="0"/>
              <a:t>Bonsall</a:t>
            </a:r>
            <a:r>
              <a:rPr lang="en-US" dirty="0" smtClean="0"/>
              <a:t> neighbors</a:t>
            </a:r>
          </a:p>
          <a:p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surrounded by thousands of angry and disgusted </a:t>
            </a:r>
            <a:r>
              <a:rPr lang="en-US" dirty="0" err="1" smtClean="0"/>
              <a:t>Bonsall</a:t>
            </a:r>
            <a:r>
              <a:rPr lang="en-US" dirty="0" smtClean="0"/>
              <a:t> neighbors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E5E7E-6F3B-BA4F-9494-69FEE9B6B20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3445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BEST</a:t>
            </a:r>
            <a:r>
              <a:rPr lang="en-US" baseline="0" dirty="0" smtClean="0"/>
              <a:t> CASE DAYTON, OHIO, FORMERLY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Larch Tree GOLF COURSE. </a:t>
            </a:r>
          </a:p>
          <a:p>
            <a:r>
              <a:rPr lang="en-US" baseline="0" dirty="0" smtClean="0"/>
              <a:t> http://</a:t>
            </a:r>
            <a:r>
              <a:rPr lang="en-US" baseline="0" dirty="0" err="1" smtClean="0"/>
              <a:t>www.marketplace.org</a:t>
            </a:r>
            <a:r>
              <a:rPr lang="en-US" baseline="0" dirty="0" smtClean="0"/>
              <a:t>/2015/01/12/sustainability/old-golf-courses-become-new-kind-wilderness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E5E7E-6F3B-BA4F-9494-69FEE9B6B20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547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EE87-EBD5-4F12-A48A-63ACA297AC8F}" type="datetimeFigureOut">
              <a:rPr lang="en-US" smtClean="0"/>
              <a:t>3/20/16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06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t>3/20/16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42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t>3/20/16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79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/>
              <a:t>3/20/16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6557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/>
              <a:t>3/20/16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0737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t>3/20/16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144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t>3/20/16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597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/>
              <a:t>3/20/16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2202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t>3/20/16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512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3/20/16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73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3/20/16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4123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3/20/16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7786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3/20/16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746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3/20/16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273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3/20/16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4465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smtClean="0"/>
              <a:t>3/20/16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9645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smtClean="0"/>
              <a:t>3/20/16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31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3/20/16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9984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  <p:sldLayoutId id="2147483871" r:id="rId12"/>
    <p:sldLayoutId id="2147483872" r:id="rId13"/>
    <p:sldLayoutId id="2147483873" r:id="rId14"/>
    <p:sldLayoutId id="2147483874" r:id="rId15"/>
    <p:sldLayoutId id="2147483875" r:id="rId16"/>
    <p:sldLayoutId id="214748387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angis.org/" TargetMode="External"/><Relationship Id="rId3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ecosystemmarketplace.com/articles/opinion-why-locals-shouldnt-be-upset-over-a-mitigation-bank-moving-in/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4" Type="http://schemas.openxmlformats.org/officeDocument/2006/relationships/image" Target="../media/image21.jpg"/><Relationship Id="rId5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447800"/>
            <a:ext cx="10071845" cy="2986177"/>
          </a:xfrm>
        </p:spPr>
        <p:txBody>
          <a:bodyPr/>
          <a:lstStyle/>
          <a:p>
            <a:r>
              <a:rPr lang="en-US" dirty="0" smtClean="0"/>
              <a:t>Fallbrook Golf Course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4" y="4433977"/>
            <a:ext cx="10318177" cy="1483743"/>
          </a:xfrm>
        </p:spPr>
        <p:txBody>
          <a:bodyPr>
            <a:normAutofit/>
          </a:bodyPr>
          <a:lstStyle/>
          <a:p>
            <a:r>
              <a:rPr lang="en-US" dirty="0" smtClean="0"/>
              <a:t>A southern </a:t>
            </a:r>
            <a:r>
              <a:rPr lang="en-US" dirty="0" err="1" smtClean="0"/>
              <a:t>california</a:t>
            </a:r>
            <a:r>
              <a:rPr lang="en-US" dirty="0" smtClean="0"/>
              <a:t> gem </a:t>
            </a:r>
          </a:p>
          <a:p>
            <a:r>
              <a:rPr lang="en-US" dirty="0" smtClean="0"/>
              <a:t>															</a:t>
            </a:r>
            <a:r>
              <a:rPr lang="en-US" dirty="0" err="1" smtClean="0"/>
              <a:t>UnDER</a:t>
            </a:r>
            <a:r>
              <a:rPr lang="en-US" dirty="0" smtClean="0"/>
              <a:t> THREAT?</a:t>
            </a:r>
            <a:endParaRPr lang="en-US" dirty="0"/>
          </a:p>
          <a:p>
            <a:r>
              <a:rPr lang="en-US" dirty="0"/>
              <a:t>	</a:t>
            </a:r>
            <a:r>
              <a:rPr lang="en-US" dirty="0" smtClean="0"/>
              <a:t>								</a:t>
            </a:r>
            <a:r>
              <a:rPr lang="en-US" dirty="0"/>
              <a:t>	</a:t>
            </a:r>
            <a:r>
              <a:rPr lang="en-US" dirty="0" smtClean="0"/>
              <a:t>                     </a:t>
            </a:r>
            <a:r>
              <a:rPr lang="is-IS" dirty="0" smtClean="0"/>
              <a:t>…</a:t>
            </a:r>
            <a:r>
              <a:rPr lang="is-IS" cap="none" dirty="0" smtClean="0"/>
              <a:t>or UNDER CHANGE?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9127958" y="5917720"/>
            <a:ext cx="29687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Jan 30, 2016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updated March 2, 2016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894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Gorgeous </a:t>
            </a:r>
            <a:r>
              <a:rPr lang="en-US" smtClean="0"/>
              <a:t>gird valley picture</a:t>
            </a:r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8111" y="0"/>
            <a:ext cx="17525129" cy="6858000"/>
          </a:xfrm>
        </p:spPr>
      </p:pic>
    </p:spTree>
    <p:extLst>
      <p:ext uri="{BB962C8B-B14F-4D97-AF65-F5344CB8AC3E}">
        <p14:creationId xmlns:p14="http://schemas.microsoft.com/office/powerpoint/2010/main" val="2034704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8271" y="0"/>
            <a:ext cx="13036945" cy="6858000"/>
          </a:xfrm>
        </p:spPr>
      </p:pic>
    </p:spTree>
    <p:extLst>
      <p:ext uri="{BB962C8B-B14F-4D97-AF65-F5344CB8AC3E}">
        <p14:creationId xmlns:p14="http://schemas.microsoft.com/office/powerpoint/2010/main" val="84660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250576"/>
            <a:ext cx="8946541" cy="4997824"/>
          </a:xfrm>
        </p:spPr>
        <p:txBody>
          <a:bodyPr>
            <a:normAutofit/>
          </a:bodyPr>
          <a:lstStyle/>
          <a:p>
            <a:r>
              <a:rPr lang="en-US" dirty="0" smtClean="0"/>
              <a:t>Owners of the Fallbrook Golf Course</a:t>
            </a:r>
          </a:p>
          <a:p>
            <a:r>
              <a:rPr lang="en-US" dirty="0" smtClean="0"/>
              <a:t>Army Corps of Engineers (ACE)</a:t>
            </a:r>
          </a:p>
          <a:p>
            <a:r>
              <a:rPr lang="en-US" dirty="0" smtClean="0"/>
              <a:t>County Parks and Recreation</a:t>
            </a:r>
          </a:p>
          <a:p>
            <a:r>
              <a:rPr lang="en-US" dirty="0" smtClean="0"/>
              <a:t>County Planning and Development, Discretionary </a:t>
            </a:r>
            <a:r>
              <a:rPr lang="en-US" dirty="0"/>
              <a:t>Projects Group</a:t>
            </a:r>
            <a:endParaRPr lang="en-US" dirty="0" smtClean="0"/>
          </a:p>
          <a:p>
            <a:r>
              <a:rPr lang="en-US" dirty="0" smtClean="0"/>
              <a:t>Elected Reps</a:t>
            </a:r>
          </a:p>
          <a:p>
            <a:pPr lvl="1"/>
            <a:r>
              <a:rPr lang="en-US" dirty="0" smtClean="0"/>
              <a:t>Duncan Hunter’s office</a:t>
            </a:r>
          </a:p>
          <a:p>
            <a:pPr lvl="1"/>
            <a:r>
              <a:rPr lang="en-US" dirty="0" smtClean="0"/>
              <a:t>Bill Horn’s office</a:t>
            </a:r>
          </a:p>
          <a:p>
            <a:pPr lvl="1"/>
            <a:r>
              <a:rPr lang="en-US" dirty="0" smtClean="0"/>
              <a:t>Fallbrook Community Planning Group (FCPG)</a:t>
            </a:r>
          </a:p>
          <a:p>
            <a:r>
              <a:rPr lang="en-US" dirty="0" smtClean="0"/>
              <a:t>Fallbrook Land Conservancy (FLC) </a:t>
            </a:r>
          </a:p>
          <a:p>
            <a:r>
              <a:rPr lang="en-US" dirty="0" smtClean="0"/>
              <a:t>Save </a:t>
            </a:r>
            <a:r>
              <a:rPr lang="en-US" dirty="0"/>
              <a:t>San Luis Rey </a:t>
            </a:r>
            <a:r>
              <a:rPr lang="en-US" dirty="0" smtClean="0"/>
              <a:t>Downs</a:t>
            </a:r>
          </a:p>
          <a:p>
            <a:r>
              <a:rPr lang="en-US" dirty="0"/>
              <a:t>Save Fallbrook Golf Course Steering </a:t>
            </a:r>
            <a:r>
              <a:rPr lang="en-US" dirty="0" smtClean="0"/>
              <a:t>Committee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348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000"/>
                            </p:stCondLst>
                            <p:childTnLst>
                              <p:par>
                                <p:cTn id="30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000"/>
                            </p:stCondLst>
                            <p:childTnLst>
                              <p:par>
                                <p:cTn id="35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3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000"/>
                            </p:stCondLst>
                            <p:childTnLst>
                              <p:par>
                                <p:cTn id="40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3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2808" y="1549609"/>
            <a:ext cx="9530187" cy="4911152"/>
          </a:xfrm>
        </p:spPr>
        <p:txBody>
          <a:bodyPr>
            <a:normAutofit/>
          </a:bodyPr>
          <a:lstStyle/>
          <a:p>
            <a:r>
              <a:rPr lang="en-US" dirty="0" smtClean="0"/>
              <a:t>Save </a:t>
            </a:r>
            <a:r>
              <a:rPr lang="en-US" dirty="0"/>
              <a:t>San Luis Rey </a:t>
            </a:r>
            <a:r>
              <a:rPr lang="en-US" dirty="0" smtClean="0"/>
              <a:t>Downs</a:t>
            </a:r>
          </a:p>
          <a:p>
            <a:pPr lvl="1"/>
            <a:r>
              <a:rPr lang="en-US" sz="2000" dirty="0" smtClean="0"/>
              <a:t>Jon </a:t>
            </a:r>
            <a:r>
              <a:rPr lang="en-US" sz="2000" dirty="0" err="1" smtClean="0"/>
              <a:t>Frandell</a:t>
            </a:r>
            <a:endParaRPr lang="en-US" sz="2000" dirty="0" smtClean="0"/>
          </a:p>
          <a:p>
            <a:r>
              <a:rPr lang="en-US" dirty="0"/>
              <a:t>Fallbrook Land Conservancy</a:t>
            </a:r>
          </a:p>
          <a:p>
            <a:pPr lvl="1"/>
            <a:r>
              <a:rPr lang="en-US" dirty="0" smtClean="0"/>
              <a:t>Will Shakespeare, Vice Chairman</a:t>
            </a:r>
            <a:endParaRPr lang="en-US" sz="2000" dirty="0" smtClean="0"/>
          </a:p>
          <a:p>
            <a:r>
              <a:rPr lang="en-US" dirty="0"/>
              <a:t>Save Fallbrook Golf Course Steering </a:t>
            </a:r>
            <a:r>
              <a:rPr lang="en-US" dirty="0" smtClean="0"/>
              <a:t>Committee</a:t>
            </a:r>
            <a:endParaRPr lang="en-US" dirty="0"/>
          </a:p>
          <a:p>
            <a:pPr lvl="1"/>
            <a:r>
              <a:rPr lang="en-US" dirty="0" smtClean="0"/>
              <a:t>Joan McConnell and Teresa Platt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400547" y="53099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932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7863"/>
            <a:ext cx="12192000" cy="691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29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296151"/>
          </a:xfrm>
        </p:spPr>
      </p:pic>
    </p:spTree>
    <p:extLst>
      <p:ext uri="{BB962C8B-B14F-4D97-AF65-F5344CB8AC3E}">
        <p14:creationId xmlns:p14="http://schemas.microsoft.com/office/powerpoint/2010/main" val="163957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SaveFallbrookGolfCourse.com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Established </a:t>
            </a:r>
            <a:r>
              <a:rPr lang="en-US" dirty="0" smtClean="0">
                <a:solidFill>
                  <a:srgbClr val="FFFF00"/>
                </a:solidFill>
              </a:rPr>
              <a:t>January 21, 2016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/>
              <a:t>Around Dolly and Larry </a:t>
            </a:r>
            <a:r>
              <a:rPr lang="en-US" dirty="0" err="1" smtClean="0"/>
              <a:t>Harty’s</a:t>
            </a:r>
            <a:r>
              <a:rPr lang="en-US" dirty="0" smtClean="0"/>
              <a:t> kitchen table</a:t>
            </a:r>
          </a:p>
          <a:p>
            <a:r>
              <a:rPr lang="en-US" dirty="0" smtClean="0"/>
              <a:t>Larry and Maureen ”Mo” </a:t>
            </a:r>
            <a:r>
              <a:rPr lang="en-US" dirty="0" err="1" smtClean="0"/>
              <a:t>Mitzner</a:t>
            </a:r>
            <a:endParaRPr lang="en-US" dirty="0" smtClean="0"/>
          </a:p>
          <a:p>
            <a:r>
              <a:rPr lang="en-US" dirty="0" smtClean="0"/>
              <a:t>Joan and John McConnell</a:t>
            </a:r>
          </a:p>
          <a:p>
            <a:r>
              <a:rPr lang="en-US" dirty="0" smtClean="0"/>
              <a:t>Scott and Miriam Morel</a:t>
            </a:r>
          </a:p>
          <a:p>
            <a:r>
              <a:rPr lang="en-US" dirty="0" smtClean="0"/>
              <a:t>Bill </a:t>
            </a:r>
            <a:r>
              <a:rPr lang="en-US" dirty="0" err="1" smtClean="0"/>
              <a:t>Geffeney</a:t>
            </a:r>
            <a:endParaRPr lang="en-US" dirty="0" smtClean="0"/>
          </a:p>
          <a:p>
            <a:r>
              <a:rPr lang="en-US" dirty="0" smtClean="0"/>
              <a:t>Teresa Platt</a:t>
            </a:r>
          </a:p>
          <a:p>
            <a:r>
              <a:rPr lang="en-US" dirty="0" smtClean="0"/>
              <a:t>2 webmasters: Roy </a:t>
            </a:r>
            <a:r>
              <a:rPr lang="en-US" dirty="0" err="1" smtClean="0"/>
              <a:t>Batchelor</a:t>
            </a:r>
            <a:r>
              <a:rPr lang="en-US" dirty="0" smtClean="0"/>
              <a:t> and Simon Ward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695426" y="6107503"/>
            <a:ext cx="4236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FF00"/>
                </a:solidFill>
              </a:rPr>
              <a:t>updated March 2, 2016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8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4528" y="0"/>
            <a:ext cx="14968662" cy="6858000"/>
          </a:xfrm>
        </p:spPr>
      </p:pic>
    </p:spTree>
    <p:extLst>
      <p:ext uri="{BB962C8B-B14F-4D97-AF65-F5344CB8AC3E}">
        <p14:creationId xmlns:p14="http://schemas.microsoft.com/office/powerpoint/2010/main" val="171733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120588"/>
          </a:xfrm>
        </p:spPr>
        <p:txBody>
          <a:bodyPr/>
          <a:lstStyle/>
          <a:p>
            <a:r>
              <a:rPr lang="en-US" dirty="0" smtClean="0"/>
              <a:t>Fallbrook Golf Course/Club</a:t>
            </a:r>
            <a:endParaRPr lang="en-US" sz="2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573306"/>
            <a:ext cx="10266303" cy="4534196"/>
          </a:xfrm>
        </p:spPr>
        <p:txBody>
          <a:bodyPr>
            <a:normAutofit/>
          </a:bodyPr>
          <a:lstStyle/>
          <a:p>
            <a:r>
              <a:rPr lang="en-US" dirty="0" smtClean="0"/>
              <a:t>18 hole par-72 golf course, August 1, 1962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116</a:t>
            </a:r>
            <a:r>
              <a:rPr lang="en-US" dirty="0">
                <a:solidFill>
                  <a:srgbClr val="FFFF00"/>
                </a:solidFill>
              </a:rPr>
              <a:t> acres on two legally-described parcels (Parcels 1 and 2) which are made up of 9 Assessor Parcel Numbers (NOT 9 parcels). 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This </a:t>
            </a:r>
            <a:r>
              <a:rPr lang="en-US" dirty="0">
                <a:solidFill>
                  <a:srgbClr val="FFFF00"/>
                </a:solidFill>
              </a:rPr>
              <a:t>distinction is important in that it means that it would be VERY difficult, it not impossible, to subdivide this property. Experts in the field have cautioned that such a process, if attempted, could require a decade or longer and there would be no assurance of success. Therefore, this property is NOT suitable for subdivision for recreational housing or mitigation banking purposes. </a:t>
            </a:r>
          </a:p>
          <a:p>
            <a:r>
              <a:rPr lang="en-US" dirty="0" smtClean="0"/>
              <a:t>Plot map: </a:t>
            </a:r>
            <a:r>
              <a:rPr lang="en-US" u="sng" dirty="0" smtClean="0">
                <a:hlinkClick r:id="rId2"/>
              </a:rPr>
              <a:t> www.sangis.org</a:t>
            </a:r>
            <a:r>
              <a:rPr lang="en-US" dirty="0" smtClean="0"/>
              <a:t>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919" y="0"/>
            <a:ext cx="7248090" cy="65462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48009" y="5582653"/>
            <a:ext cx="2821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Updated March 2, 2016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425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120588"/>
          </a:xfrm>
        </p:spPr>
        <p:txBody>
          <a:bodyPr/>
          <a:lstStyle/>
          <a:p>
            <a:r>
              <a:rPr lang="en-US" dirty="0" smtClean="0"/>
              <a:t>Fallbrook Golf Course/Club</a:t>
            </a:r>
            <a:endParaRPr lang="en-US" sz="2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573306"/>
            <a:ext cx="10266303" cy="4534196"/>
          </a:xfrm>
        </p:spPr>
        <p:txBody>
          <a:bodyPr>
            <a:normAutofit/>
          </a:bodyPr>
          <a:lstStyle/>
          <a:p>
            <a:r>
              <a:rPr lang="en-US" dirty="0" smtClean="0"/>
              <a:t>Fallbrook Golf Course, </a:t>
            </a:r>
            <a:r>
              <a:rPr lang="en-US" dirty="0" err="1" smtClean="0"/>
              <a:t>Inc</a:t>
            </a:r>
            <a:endParaRPr lang="en-US" dirty="0" smtClean="0"/>
          </a:p>
          <a:p>
            <a:r>
              <a:rPr lang="en-US" dirty="0" smtClean="0"/>
              <a:t>Jack </a:t>
            </a:r>
            <a:r>
              <a:rPr lang="en-US" dirty="0" err="1" smtClean="0"/>
              <a:t>Lamberon</a:t>
            </a:r>
            <a:r>
              <a:rPr lang="en-US" dirty="0" smtClean="0"/>
              <a:t> says it is owned by </a:t>
            </a:r>
            <a:r>
              <a:rPr lang="en-US" dirty="0" err="1" smtClean="0"/>
              <a:t>Lamberson</a:t>
            </a:r>
            <a:r>
              <a:rPr lang="en-US" dirty="0" smtClean="0"/>
              <a:t> Family Trust/sole stockholder</a:t>
            </a:r>
          </a:p>
          <a:p>
            <a:pPr lvl="1"/>
            <a:r>
              <a:rPr lang="en-US" dirty="0" smtClean="0"/>
              <a:t>Jack </a:t>
            </a:r>
            <a:r>
              <a:rPr lang="en-US" dirty="0" err="1" smtClean="0"/>
              <a:t>Lamberson</a:t>
            </a:r>
            <a:r>
              <a:rPr lang="en-US" dirty="0" smtClean="0"/>
              <a:t>, corporation’s comptroller; Chairman, Board of Directors</a:t>
            </a:r>
          </a:p>
          <a:p>
            <a:pPr lvl="2"/>
            <a:r>
              <a:rPr lang="en-US" dirty="0" smtClean="0">
                <a:solidFill>
                  <a:srgbClr val="FFFF00"/>
                </a:solidFill>
              </a:rPr>
              <a:t>There is no </a:t>
            </a:r>
            <a:r>
              <a:rPr lang="en-US" dirty="0" err="1" smtClean="0">
                <a:solidFill>
                  <a:srgbClr val="FFFF00"/>
                </a:solidFill>
              </a:rPr>
              <a:t>Lamberson</a:t>
            </a:r>
            <a:r>
              <a:rPr lang="en-US" dirty="0" smtClean="0">
                <a:solidFill>
                  <a:srgbClr val="FFFF00"/>
                </a:solidFill>
              </a:rPr>
              <a:t> Family. LFT Investments, Inc., incorporated in Nevada, is the sole stockholder of Fallbrook Golf Course, </a:t>
            </a:r>
            <a:r>
              <a:rPr lang="en-US" dirty="0" err="1" smtClean="0">
                <a:solidFill>
                  <a:srgbClr val="FFFF00"/>
                </a:solidFill>
              </a:rPr>
              <a:t>Inc</a:t>
            </a:r>
            <a:r>
              <a:rPr lang="en-US" dirty="0" smtClean="0">
                <a:solidFill>
                  <a:srgbClr val="FFFF00"/>
                </a:solidFill>
              </a:rPr>
              <a:t>, incorporated in California 2011.  </a:t>
            </a:r>
          </a:p>
          <a:p>
            <a:r>
              <a:rPr lang="en-US" dirty="0" smtClean="0"/>
              <a:t>FSBO for 2 to 3 years</a:t>
            </a:r>
          </a:p>
          <a:p>
            <a:pPr lvl="1"/>
            <a:r>
              <a:rPr lang="en-US" dirty="0" smtClean="0"/>
              <a:t>$4.5M (was $4.25M) </a:t>
            </a:r>
          </a:p>
          <a:p>
            <a:pPr lvl="2"/>
            <a:r>
              <a:rPr lang="en-US" dirty="0" smtClean="0"/>
              <a:t>for mortgage </a:t>
            </a:r>
            <a:r>
              <a:rPr lang="en-US" dirty="0"/>
              <a:t>+</a:t>
            </a:r>
            <a:r>
              <a:rPr lang="en-US" dirty="0" smtClean="0"/>
              <a:t> improvements + expenses ($1.6M “pumped in”)</a:t>
            </a:r>
          </a:p>
          <a:p>
            <a:pPr lvl="3"/>
            <a:r>
              <a:rPr lang="en-US" dirty="0" smtClean="0"/>
              <a:t>Jack later stated that $900,00 was spent on improvements, balance was down payment.</a:t>
            </a:r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marL="914400" lvl="2" indent="0" algn="r">
              <a:buNone/>
            </a:pPr>
            <a:r>
              <a:rPr lang="en-US" dirty="0"/>
              <a:t>Updated March 2, 2016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5107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792" y="465826"/>
            <a:ext cx="12301267" cy="1387422"/>
          </a:xfrm>
        </p:spPr>
        <p:txBody>
          <a:bodyPr/>
          <a:lstStyle/>
          <a:p>
            <a:r>
              <a:rPr lang="en-US" smtClean="0"/>
              <a:t>Whoops! </a:t>
            </a:r>
            <a:r>
              <a:rPr lang="en-US" dirty="0" smtClean="0"/>
              <a:t>Did we just lose half the course?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2422" y="1570008"/>
            <a:ext cx="10714007" cy="5072332"/>
          </a:xfrm>
        </p:spPr>
        <p:txBody>
          <a:bodyPr>
            <a:normAutofit/>
          </a:bodyPr>
          <a:lstStyle/>
          <a:p>
            <a:r>
              <a:rPr lang="en-US" dirty="0" smtClean="0"/>
              <a:t>LAMBERSON: 	</a:t>
            </a:r>
          </a:p>
          <a:p>
            <a:pPr lvl="1"/>
            <a:r>
              <a:rPr lang="en-US" dirty="0" smtClean="0"/>
              <a:t>Back nine closed to play Feb 1</a:t>
            </a:r>
          </a:p>
          <a:p>
            <a:pPr lvl="1"/>
            <a:r>
              <a:rPr lang="en-US" dirty="0" smtClean="0"/>
              <a:t>Front nine’s 53 homeowners:  don’t worry, committed </a:t>
            </a:r>
            <a:r>
              <a:rPr lang="en-US" dirty="0"/>
              <a:t>to 9-hole </a:t>
            </a:r>
            <a:r>
              <a:rPr lang="en-US" dirty="0" smtClean="0"/>
              <a:t>course</a:t>
            </a:r>
          </a:p>
          <a:p>
            <a:r>
              <a:rPr lang="en-US" dirty="0" smtClean="0"/>
              <a:t>2013: 20 courses open to 180 closures</a:t>
            </a:r>
          </a:p>
          <a:p>
            <a:pPr lvl="1"/>
            <a:r>
              <a:rPr lang="en-US" dirty="0" smtClean="0"/>
              <a:t>9 </a:t>
            </a:r>
            <a:r>
              <a:rPr lang="en-US" dirty="0"/>
              <a:t>hole </a:t>
            </a:r>
            <a:r>
              <a:rPr lang="en-US" dirty="0" smtClean="0"/>
              <a:t>courses represent 57</a:t>
            </a:r>
            <a:r>
              <a:rPr lang="en-US" dirty="0"/>
              <a:t>% </a:t>
            </a:r>
            <a:r>
              <a:rPr lang="en-US" dirty="0" smtClean="0"/>
              <a:t>of </a:t>
            </a:r>
            <a:r>
              <a:rPr lang="en-US" dirty="0"/>
              <a:t>total. </a:t>
            </a:r>
            <a:r>
              <a:rPr lang="en-US" dirty="0" smtClean="0"/>
              <a:t>[</a:t>
            </a:r>
            <a:r>
              <a:rPr lang="en-US" dirty="0" err="1" smtClean="0"/>
              <a:t>Edsforth</a:t>
            </a:r>
            <a:r>
              <a:rPr lang="en-US" dirty="0"/>
              <a:t> </a:t>
            </a:r>
            <a:r>
              <a:rPr lang="en-US" dirty="0" smtClean="0"/>
              <a:t>2013]</a:t>
            </a:r>
          </a:p>
          <a:p>
            <a:pPr marL="342900" lvl="1" indent="-342900"/>
            <a:r>
              <a:rPr lang="en-US" dirty="0" smtClean="0"/>
              <a:t>LAMBERSON:</a:t>
            </a:r>
          </a:p>
          <a:p>
            <a:pPr marL="742950" lvl="2" indent="-342900"/>
            <a:r>
              <a:rPr lang="en-US" dirty="0" smtClean="0"/>
              <a:t>“The </a:t>
            </a:r>
            <a:r>
              <a:rPr lang="en-US" dirty="0"/>
              <a:t>appraisal of it as a golf course is between $1.8 and $2 </a:t>
            </a:r>
            <a:r>
              <a:rPr lang="en-US" dirty="0" smtClean="0"/>
              <a:t>million</a:t>
            </a:r>
            <a:r>
              <a:rPr lang="is-IS" dirty="0" smtClean="0"/>
              <a:t>…”</a:t>
            </a:r>
            <a:endParaRPr lang="en-US" dirty="0" smtClean="0"/>
          </a:p>
          <a:p>
            <a:pPr marL="742950" lvl="2" indent="-342900"/>
            <a:r>
              <a:rPr lang="en-US" dirty="0" smtClean="0"/>
              <a:t>“</a:t>
            </a:r>
            <a:r>
              <a:rPr lang="is-IS" dirty="0" smtClean="0"/>
              <a:t>…</a:t>
            </a:r>
            <a:r>
              <a:rPr lang="en-US" dirty="0" smtClean="0"/>
              <a:t>as </a:t>
            </a:r>
            <a:r>
              <a:rPr lang="en-US" dirty="0"/>
              <a:t>a home development site it appraises at $4.8 million, because the money is not in the golf </a:t>
            </a:r>
            <a:r>
              <a:rPr lang="en-US" dirty="0" smtClean="0"/>
              <a:t>course.”</a:t>
            </a:r>
          </a:p>
          <a:p>
            <a:pPr marL="742950" lvl="2" indent="-342900"/>
            <a:r>
              <a:rPr lang="en-US" dirty="0" smtClean="0"/>
              <a:t>“</a:t>
            </a:r>
            <a:r>
              <a:rPr lang="en-US" dirty="0"/>
              <a:t>The County, I’m sure, would like to have houses on it for the tax revenue</a:t>
            </a:r>
            <a:r>
              <a:rPr lang="en-US" dirty="0" smtClean="0"/>
              <a:t>.” 			</a:t>
            </a:r>
          </a:p>
          <a:p>
            <a:pPr marL="3486150" lvl="8" indent="-342900" algn="r"/>
            <a:r>
              <a:rPr lang="en-US" i="1" dirty="0" smtClean="0"/>
              <a:t>Village News</a:t>
            </a:r>
            <a:r>
              <a:rPr lang="en-US" dirty="0" smtClean="0"/>
              <a:t>, Jan 26, 2016</a:t>
            </a:r>
          </a:p>
          <a:p>
            <a:pPr marL="342900" lvl="1" indent="-342900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93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120588"/>
          </a:xfrm>
        </p:spPr>
        <p:txBody>
          <a:bodyPr/>
          <a:lstStyle/>
          <a:p>
            <a:r>
              <a:rPr lang="en-US" dirty="0" smtClean="0"/>
              <a:t>Fallbrook Golf Course/Club</a:t>
            </a:r>
            <a:endParaRPr lang="en-US" sz="2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9430" y="1394085"/>
            <a:ext cx="10517438" cy="5463915"/>
          </a:xfrm>
        </p:spPr>
        <p:txBody>
          <a:bodyPr>
            <a:normAutofit/>
          </a:bodyPr>
          <a:lstStyle/>
          <a:p>
            <a:r>
              <a:rPr lang="en-US" dirty="0" smtClean="0"/>
              <a:t>Per Jack </a:t>
            </a:r>
            <a:r>
              <a:rPr lang="en-US" dirty="0" err="1" smtClean="0"/>
              <a:t>Lamberson</a:t>
            </a:r>
            <a:r>
              <a:rPr lang="en-US" dirty="0" smtClean="0"/>
              <a:t>, there are 4 offers to buy course:</a:t>
            </a:r>
          </a:p>
          <a:p>
            <a:pPr lvl="1"/>
            <a:r>
              <a:rPr lang="en-US" dirty="0" smtClean="0"/>
              <a:t>Buyer/Escrow #1 to close 2/15: </a:t>
            </a:r>
          </a:p>
          <a:p>
            <a:pPr lvl="2"/>
            <a:r>
              <a:rPr lang="en-US" dirty="0" smtClean="0"/>
              <a:t>Back nine (36-42 acres). </a:t>
            </a:r>
            <a:r>
              <a:rPr lang="en-US" dirty="0" smtClean="0">
                <a:solidFill>
                  <a:srgbClr val="FFFF00"/>
                </a:solidFill>
              </a:rPr>
              <a:t>Potential buyer is Don Ross of </a:t>
            </a:r>
            <a:r>
              <a:rPr lang="en-US" dirty="0" err="1" smtClean="0">
                <a:solidFill>
                  <a:srgbClr val="FFFF00"/>
                </a:solidFill>
              </a:rPr>
              <a:t>EarthBalance</a:t>
            </a:r>
            <a:r>
              <a:rPr lang="en-US" dirty="0" smtClean="0">
                <a:solidFill>
                  <a:srgbClr val="FFFF00"/>
                </a:solidFill>
              </a:rPr>
              <a:t> of Florida</a:t>
            </a:r>
            <a:r>
              <a:rPr lang="en-US" dirty="0" smtClean="0"/>
              <a:t>, “closed for mitigation,” sold to “conservation land group for mitigation,” sold to “mitigation bank”</a:t>
            </a:r>
          </a:p>
          <a:p>
            <a:pPr lvl="2"/>
            <a:r>
              <a:rPr lang="en-US" dirty="0" smtClean="0"/>
              <a:t>LAMBERSON: If escrow does not close, “put </a:t>
            </a:r>
            <a:r>
              <a:rPr lang="en-US" dirty="0"/>
              <a:t>into a set-a-side, subdivide or </a:t>
            </a:r>
            <a:r>
              <a:rPr lang="en-US" dirty="0" smtClean="0"/>
              <a:t>farmed at owner’s discretion."  Closed to play Feb 1</a:t>
            </a:r>
          </a:p>
          <a:p>
            <a:pPr lvl="1"/>
            <a:r>
              <a:rPr lang="en-US" dirty="0" smtClean="0"/>
              <a:t>Buyer #2: 18 holes, offer too low</a:t>
            </a:r>
          </a:p>
          <a:p>
            <a:pPr lvl="1"/>
            <a:r>
              <a:rPr lang="en-US" dirty="0" smtClean="0"/>
              <a:t>Buyer #3: 18 holes, refused to post non-refundable deposit</a:t>
            </a:r>
          </a:p>
          <a:p>
            <a:pPr lvl="1"/>
            <a:r>
              <a:rPr lang="en-US" dirty="0" smtClean="0"/>
              <a:t> Buyer #4: 18 holes, balked at increase to $4.5M. </a:t>
            </a:r>
          </a:p>
          <a:p>
            <a:pPr lvl="2"/>
            <a:r>
              <a:rPr lang="en-US" dirty="0" smtClean="0"/>
              <a:t>W/take balance </a:t>
            </a:r>
            <a:r>
              <a:rPr lang="en-US" dirty="0"/>
              <a:t>if Buyer #1 closes </a:t>
            </a:r>
            <a:r>
              <a:rPr lang="en-US" dirty="0" smtClean="0"/>
              <a:t>escrow on back nine 2/15</a:t>
            </a:r>
          </a:p>
          <a:p>
            <a:pPr lvl="2"/>
            <a:r>
              <a:rPr lang="en-US" dirty="0" smtClean="0"/>
              <a:t>Create 9-hole golf course on front nine (but price suggests </a:t>
            </a:r>
            <a:r>
              <a:rPr lang="en-US" dirty="0"/>
              <a:t>development) </a:t>
            </a:r>
            <a:endParaRPr lang="en-US" dirty="0" smtClean="0"/>
          </a:p>
          <a:p>
            <a:pPr lvl="2"/>
            <a:endParaRPr lang="en-US" dirty="0"/>
          </a:p>
          <a:p>
            <a:pPr marL="914400" lvl="2" indent="0" algn="r">
              <a:buNone/>
            </a:pPr>
            <a:r>
              <a:rPr lang="en-US" dirty="0" smtClean="0">
                <a:solidFill>
                  <a:srgbClr val="FFFF00"/>
                </a:solidFill>
              </a:rPr>
              <a:t>Updated </a:t>
            </a:r>
            <a:r>
              <a:rPr lang="en-US" dirty="0">
                <a:solidFill>
                  <a:srgbClr val="FFFF00"/>
                </a:solidFill>
              </a:rPr>
              <a:t>March 2, 2016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3792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381" y="-14226"/>
            <a:ext cx="10599087" cy="687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35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3142" y="-129397"/>
            <a:ext cx="12605142" cy="7134046"/>
          </a:xfrm>
        </p:spPr>
      </p:pic>
      <p:sp>
        <p:nvSpPr>
          <p:cNvPr id="8" name="TextBox 7"/>
          <p:cNvSpPr txBox="1"/>
          <p:nvPr/>
        </p:nvSpPr>
        <p:spPr>
          <a:xfrm>
            <a:off x="6745574" y="5816184"/>
            <a:ext cx="6505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Formerly Larch Tree Golf Course, Dayton, Ohio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60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Wetlands mitigation </a:t>
            </a:r>
            <a:r>
              <a:rPr lang="en-US" dirty="0"/>
              <a:t>b</a:t>
            </a:r>
            <a:r>
              <a:rPr lang="en-US" dirty="0" smtClean="0"/>
              <a:t>anking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9449" y="1409076"/>
            <a:ext cx="8634335" cy="4916774"/>
          </a:xfrm>
        </p:spPr>
        <p:txBody>
          <a:bodyPr>
            <a:normAutofit/>
          </a:bodyPr>
          <a:lstStyle/>
          <a:p>
            <a:r>
              <a:rPr lang="en-US" dirty="0"/>
              <a:t>1</a:t>
            </a:r>
            <a:r>
              <a:rPr lang="en-US" dirty="0" smtClean="0"/>
              <a:t>983: FWS </a:t>
            </a:r>
            <a:r>
              <a:rPr lang="en-US" dirty="0" smtClean="0">
                <a:solidFill>
                  <a:srgbClr val="92D050"/>
                </a:solidFill>
              </a:rPr>
              <a:t>Guidance </a:t>
            </a:r>
            <a:r>
              <a:rPr lang="en-US" dirty="0" smtClean="0"/>
              <a:t>(not law/CWA):</a:t>
            </a:r>
          </a:p>
          <a:p>
            <a:pPr lvl="1"/>
            <a:r>
              <a:rPr lang="en-US" dirty="0" smtClean="0"/>
              <a:t>support establishment of  mitigation banks</a:t>
            </a:r>
          </a:p>
          <a:p>
            <a:r>
              <a:rPr lang="en-US" dirty="0"/>
              <a:t>1992: </a:t>
            </a:r>
            <a:r>
              <a:rPr lang="en-US" dirty="0" smtClean="0"/>
              <a:t>46 </a:t>
            </a:r>
            <a:r>
              <a:rPr lang="en-US" dirty="0"/>
              <a:t>banks </a:t>
            </a:r>
            <a:r>
              <a:rPr lang="en-US" dirty="0" smtClean="0"/>
              <a:t>permitted</a:t>
            </a:r>
          </a:p>
          <a:p>
            <a:r>
              <a:rPr lang="en-US" dirty="0" smtClean="0"/>
              <a:t>1993: EPA and Corps (primary fed </a:t>
            </a:r>
            <a:r>
              <a:rPr lang="en-US" dirty="0"/>
              <a:t>agencies responsible for </a:t>
            </a:r>
            <a:r>
              <a:rPr lang="en-US" dirty="0" smtClean="0"/>
              <a:t>implementing </a:t>
            </a:r>
            <a:r>
              <a:rPr lang="en-US" dirty="0"/>
              <a:t>Section 404 </a:t>
            </a:r>
            <a:r>
              <a:rPr lang="en-US" dirty="0" smtClean="0"/>
              <a:t>program of the Clean Water Act)</a:t>
            </a:r>
          </a:p>
          <a:p>
            <a:pPr lvl="1"/>
            <a:r>
              <a:rPr lang="en-US" dirty="0" smtClean="0"/>
              <a:t>issue </a:t>
            </a:r>
            <a:r>
              <a:rPr lang="en-US" dirty="0"/>
              <a:t>interim Banking </a:t>
            </a:r>
            <a:r>
              <a:rPr lang="en-US" dirty="0" smtClean="0">
                <a:solidFill>
                  <a:srgbClr val="92D050"/>
                </a:solidFill>
              </a:rPr>
              <a:t>Guidance</a:t>
            </a:r>
            <a:r>
              <a:rPr lang="en-US" dirty="0" smtClean="0"/>
              <a:t> (not law, not CWA).</a:t>
            </a:r>
          </a:p>
          <a:p>
            <a:r>
              <a:rPr lang="en-US" dirty="0" smtClean="0"/>
              <a:t>1995: EPA</a:t>
            </a:r>
            <a:r>
              <a:rPr lang="en-US" dirty="0"/>
              <a:t>, </a:t>
            </a:r>
            <a:r>
              <a:rPr lang="en-US" dirty="0" smtClean="0"/>
              <a:t>Corps</a:t>
            </a:r>
            <a:r>
              <a:rPr lang="en-US" dirty="0"/>
              <a:t>, FWS, </a:t>
            </a:r>
            <a:r>
              <a:rPr lang="en-US" dirty="0" smtClean="0"/>
              <a:t>NOAA’s NMFS, USDA’s Natural </a:t>
            </a:r>
            <a:r>
              <a:rPr lang="en-US" dirty="0"/>
              <a:t>Resources Conservation </a:t>
            </a:r>
            <a:r>
              <a:rPr lang="en-US" dirty="0" smtClean="0"/>
              <a:t>Service:</a:t>
            </a:r>
          </a:p>
          <a:p>
            <a:pPr lvl="1"/>
            <a:r>
              <a:rPr lang="en-US" dirty="0" smtClean="0"/>
              <a:t>release </a:t>
            </a:r>
            <a:r>
              <a:rPr lang="en-US" dirty="0"/>
              <a:t>final Federal </a:t>
            </a:r>
            <a:r>
              <a:rPr lang="en-US" dirty="0">
                <a:solidFill>
                  <a:srgbClr val="92D050"/>
                </a:solidFill>
              </a:rPr>
              <a:t>Guidance</a:t>
            </a:r>
            <a:r>
              <a:rPr lang="en-US" dirty="0"/>
              <a:t> on the Establishment, Use, and Operation of Mitigation </a:t>
            </a:r>
            <a:r>
              <a:rPr lang="en-US" dirty="0" smtClean="0"/>
              <a:t>Banks</a:t>
            </a:r>
          </a:p>
          <a:p>
            <a:r>
              <a:rPr lang="en-US" dirty="0" smtClean="0"/>
              <a:t>TODAY: $3B, 2,000 mitigation banks nationwide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757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11" y="211418"/>
            <a:ext cx="9404723" cy="1400530"/>
          </a:xfrm>
        </p:spPr>
        <p:txBody>
          <a:bodyPr/>
          <a:lstStyle/>
          <a:p>
            <a:r>
              <a:rPr lang="en-US" dirty="0" smtClean="0"/>
              <a:t>Mitigation banks in US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4911"/>
            <a:ext cx="12441836" cy="7482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19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-660400" y="-1600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5313"/>
            <a:ext cx="12125181" cy="638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23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368300"/>
            <a:ext cx="11684842" cy="838200"/>
          </a:xfrm>
        </p:spPr>
        <p:txBody>
          <a:bodyPr/>
          <a:lstStyle/>
          <a:p>
            <a:r>
              <a:rPr lang="en-US" dirty="0" smtClean="0"/>
              <a:t>Mitigation banking on the back nine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6301" y="1206500"/>
            <a:ext cx="10683096" cy="5487598"/>
          </a:xfrm>
        </p:spPr>
        <p:txBody>
          <a:bodyPr>
            <a:normAutofit/>
          </a:bodyPr>
          <a:lstStyle/>
          <a:p>
            <a:r>
              <a:rPr lang="en-US" dirty="0"/>
              <a:t> </a:t>
            </a:r>
            <a:r>
              <a:rPr lang="en-US" dirty="0" smtClean="0"/>
              <a:t>Golf course allowed to go fallow, </a:t>
            </a:r>
            <a:r>
              <a:rPr lang="en-US" dirty="0"/>
              <a:t>to seed and </a:t>
            </a:r>
            <a:r>
              <a:rPr lang="en-US" dirty="0" smtClean="0"/>
              <a:t>weeds</a:t>
            </a:r>
          </a:p>
          <a:p>
            <a:r>
              <a:rPr lang="en-US" dirty="0" smtClean="0"/>
              <a:t>Buyer places conservation easements on the land</a:t>
            </a:r>
          </a:p>
          <a:p>
            <a:pPr lvl="1"/>
            <a:r>
              <a:rPr lang="en-US" dirty="0" smtClean="0"/>
              <a:t>Restoration to riparian areas and wetlands</a:t>
            </a:r>
          </a:p>
          <a:p>
            <a:r>
              <a:rPr lang="en-US" dirty="0" smtClean="0"/>
              <a:t>FWS</a:t>
            </a:r>
            <a:r>
              <a:rPr lang="en-US" dirty="0"/>
              <a:t>, </a:t>
            </a:r>
            <a:r>
              <a:rPr lang="en-US" dirty="0" smtClean="0"/>
              <a:t>Corps approve </a:t>
            </a:r>
            <a:r>
              <a:rPr lang="en-US" dirty="0"/>
              <a:t>sale of mitigation </a:t>
            </a:r>
            <a:r>
              <a:rPr lang="en-US" dirty="0" smtClean="0"/>
              <a:t>credits</a:t>
            </a:r>
          </a:p>
          <a:p>
            <a:r>
              <a:rPr lang="en-US" dirty="0"/>
              <a:t>M</a:t>
            </a:r>
            <a:r>
              <a:rPr lang="en-US" dirty="0" smtClean="0"/>
              <a:t>itigation credits sold for cash to </a:t>
            </a:r>
          </a:p>
          <a:p>
            <a:pPr lvl="2"/>
            <a:r>
              <a:rPr lang="en-US" dirty="0" smtClean="0"/>
              <a:t>Big </a:t>
            </a:r>
            <a:r>
              <a:rPr lang="en-US" dirty="0"/>
              <a:t>Government agencies and Big </a:t>
            </a:r>
            <a:r>
              <a:rPr lang="en-US" dirty="0" smtClean="0"/>
              <a:t>Developers</a:t>
            </a:r>
          </a:p>
          <a:p>
            <a:pPr lvl="2"/>
            <a:r>
              <a:rPr lang="en-US" dirty="0"/>
              <a:t>R</a:t>
            </a:r>
            <a:r>
              <a:rPr lang="en-US" dirty="0" smtClean="0"/>
              <a:t>eleasing </a:t>
            </a:r>
            <a:r>
              <a:rPr lang="en-US" dirty="0"/>
              <a:t>them from any culpability </a:t>
            </a:r>
            <a:r>
              <a:rPr lang="en-US" dirty="0" smtClean="0"/>
              <a:t>wetlands damage </a:t>
            </a:r>
          </a:p>
          <a:p>
            <a:pPr lvl="2"/>
            <a:r>
              <a:rPr lang="en-US" dirty="0"/>
              <a:t>R</a:t>
            </a:r>
            <a:r>
              <a:rPr lang="en-US" dirty="0" smtClean="0"/>
              <a:t>elated </a:t>
            </a:r>
            <a:r>
              <a:rPr lang="en-US" dirty="0"/>
              <a:t>to </a:t>
            </a:r>
            <a:r>
              <a:rPr lang="en-US" dirty="0" smtClean="0"/>
              <a:t>Highway 76 expansion and damage to SLRRV</a:t>
            </a:r>
          </a:p>
          <a:p>
            <a:pPr lvl="2"/>
            <a:r>
              <a:rPr lang="en-US" dirty="0" smtClean="0"/>
              <a:t>SDG&amp;E for transmission line installations, Camp </a:t>
            </a:r>
            <a:r>
              <a:rPr lang="en-US" dirty="0"/>
              <a:t>Pendleton</a:t>
            </a:r>
            <a:endParaRPr lang="en-US" dirty="0" smtClean="0"/>
          </a:p>
          <a:p>
            <a:r>
              <a:rPr lang="en-US" dirty="0" smtClean="0"/>
              <a:t>No limit on what gov’t agencies will pay, it seems</a:t>
            </a:r>
          </a:p>
          <a:p>
            <a:pPr lvl="1"/>
            <a:r>
              <a:rPr lang="en-US" dirty="0" smtClean="0"/>
              <a:t> $</a:t>
            </a:r>
            <a:r>
              <a:rPr lang="en-US" dirty="0"/>
              <a:t>150,000 to $500,000 per </a:t>
            </a:r>
            <a:r>
              <a:rPr lang="en-US" dirty="0" smtClean="0"/>
              <a:t>acre </a:t>
            </a:r>
            <a:r>
              <a:rPr lang="en-US" dirty="0" err="1" smtClean="0"/>
              <a:t>est</a:t>
            </a:r>
            <a:r>
              <a:rPr lang="en-US" dirty="0" smtClean="0"/>
              <a:t> [Wildlands mitigation bank, </a:t>
            </a:r>
            <a:r>
              <a:rPr lang="en-US" dirty="0" err="1" smtClean="0"/>
              <a:t>kpbs.org</a:t>
            </a:r>
            <a:r>
              <a:rPr lang="en-US" dirty="0" smtClean="0"/>
              <a:t>]</a:t>
            </a:r>
          </a:p>
          <a:p>
            <a:pPr lvl="1"/>
            <a:r>
              <a:rPr lang="en-US" dirty="0" smtClean="0">
                <a:hlinkClick r:id="rId2"/>
              </a:rPr>
              <a:t>Ecosystemmarketplace</a:t>
            </a:r>
            <a:r>
              <a:rPr lang="en-US" dirty="0" smtClean="0"/>
              <a:t> : SD County:  $120k to $900k/acre, $380k/acre average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-2329132" y="37956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9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066" y="0"/>
            <a:ext cx="8196783" cy="7077004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75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913285" cy="140053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244"/>
          </a:xfrm>
        </p:spPr>
      </p:pic>
    </p:spTree>
    <p:extLst>
      <p:ext uri="{BB962C8B-B14F-4D97-AF65-F5344CB8AC3E}">
        <p14:creationId xmlns:p14="http://schemas.microsoft.com/office/powerpoint/2010/main" val="20488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0" y="452718"/>
            <a:ext cx="10812826" cy="1121439"/>
          </a:xfrm>
        </p:spPr>
        <p:txBody>
          <a:bodyPr/>
          <a:lstStyle/>
          <a:p>
            <a:r>
              <a:rPr lang="en-US" sz="3600" dirty="0" smtClean="0"/>
              <a:t>Worse case scenario: SLRD GC &gt;&gt;&gt; FBGC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574157"/>
            <a:ext cx="10812825" cy="4861367"/>
          </a:xfrm>
        </p:spPr>
        <p:txBody>
          <a:bodyPr>
            <a:normAutofit/>
          </a:bodyPr>
          <a:lstStyle/>
          <a:p>
            <a:r>
              <a:rPr lang="en-US" dirty="0" smtClean="0"/>
              <a:t>Fallbrook </a:t>
            </a:r>
            <a:r>
              <a:rPr lang="en-US" dirty="0"/>
              <a:t>residents and local government will be left </a:t>
            </a:r>
            <a:r>
              <a:rPr lang="en-US" dirty="0" smtClean="0"/>
              <a:t>with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negatively impacted view </a:t>
            </a:r>
            <a:r>
              <a:rPr lang="en-US" dirty="0" smtClean="0"/>
              <a:t>sheds</a:t>
            </a:r>
          </a:p>
          <a:p>
            <a:pPr lvl="1"/>
            <a:r>
              <a:rPr lang="en-US" dirty="0"/>
              <a:t>a weedy fire hazard in the middle of residential </a:t>
            </a:r>
            <a:r>
              <a:rPr lang="en-US" dirty="0" smtClean="0"/>
              <a:t>development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ncreased </a:t>
            </a:r>
            <a:r>
              <a:rPr lang="en-US" dirty="0"/>
              <a:t>fire insurance </a:t>
            </a:r>
            <a:r>
              <a:rPr lang="en-US" dirty="0" smtClean="0"/>
              <a:t>premiums</a:t>
            </a:r>
            <a:endParaRPr lang="en-US" dirty="0"/>
          </a:p>
          <a:p>
            <a:pPr lvl="1"/>
            <a:r>
              <a:rPr lang="en-US" dirty="0" smtClean="0"/>
              <a:t>decimated </a:t>
            </a:r>
            <a:r>
              <a:rPr lang="en-US" dirty="0"/>
              <a:t>property </a:t>
            </a:r>
            <a:r>
              <a:rPr lang="en-US" dirty="0" smtClean="0"/>
              <a:t>values, 30% on 1000 homes ($500k average) = $150M lost equity</a:t>
            </a:r>
          </a:p>
          <a:p>
            <a:pPr lvl="1"/>
            <a:r>
              <a:rPr lang="en-US" dirty="0" smtClean="0"/>
              <a:t>a </a:t>
            </a:r>
            <a:r>
              <a:rPr lang="en-US" dirty="0"/>
              <a:t>vastly diminished tax </a:t>
            </a:r>
            <a:r>
              <a:rPr lang="en-US" dirty="0" smtClean="0"/>
              <a:t>base</a:t>
            </a:r>
          </a:p>
          <a:p>
            <a:pPr lvl="1"/>
            <a:r>
              <a:rPr lang="en-US" dirty="0" smtClean="0"/>
              <a:t>fewer recreational and </a:t>
            </a:r>
            <a:r>
              <a:rPr lang="en-US" dirty="0"/>
              <a:t>job </a:t>
            </a:r>
            <a:r>
              <a:rPr lang="en-US" dirty="0" smtClean="0"/>
              <a:t>opportunities</a:t>
            </a:r>
          </a:p>
          <a:p>
            <a:r>
              <a:rPr lang="en-US" dirty="0" smtClean="0"/>
              <a:t>Historic </a:t>
            </a:r>
            <a:r>
              <a:rPr lang="en-US" dirty="0"/>
              <a:t>Gird Valley </a:t>
            </a:r>
            <a:r>
              <a:rPr lang="en-US" dirty="0" smtClean="0"/>
              <a:t>will host an </a:t>
            </a:r>
            <a:r>
              <a:rPr lang="en-US" dirty="0"/>
              <a:t>eyesore </a:t>
            </a:r>
            <a:r>
              <a:rPr lang="en-US" dirty="0" smtClean="0"/>
              <a:t>along Gird Road</a:t>
            </a:r>
          </a:p>
          <a:p>
            <a:pPr lvl="2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71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54952" y="431321"/>
            <a:ext cx="8144323" cy="810883"/>
          </a:xfrm>
        </p:spPr>
        <p:txBody>
          <a:bodyPr/>
          <a:lstStyle/>
          <a:p>
            <a:r>
              <a:rPr lang="en-US" sz="3200" dirty="0" smtClean="0"/>
              <a:t>Case Study: Singh family tomato farm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113" y="1466491"/>
            <a:ext cx="6325082" cy="4623758"/>
          </a:xfrm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1154953" y="1466491"/>
            <a:ext cx="3779355" cy="502057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Wildlands </a:t>
            </a:r>
            <a:r>
              <a:rPr lang="en-US" sz="2000" dirty="0"/>
              <a:t>of </a:t>
            </a:r>
            <a:r>
              <a:rPr lang="en-US" sz="2000" dirty="0" smtClean="0"/>
              <a:t>Sacramento purchases </a:t>
            </a:r>
            <a:r>
              <a:rPr lang="en-US" sz="2000" dirty="0"/>
              <a:t>56 </a:t>
            </a:r>
            <a:r>
              <a:rPr lang="en-US" sz="2000" dirty="0" smtClean="0"/>
              <a:t>acres:</a:t>
            </a:r>
          </a:p>
          <a:p>
            <a:pPr marL="342900" indent="-342900">
              <a:buFont typeface="Arial" charset="0"/>
              <a:buChar char="•"/>
            </a:pPr>
            <a:r>
              <a:rPr lang="is-IS" sz="2000" dirty="0" smtClean="0"/>
              <a:t>“…s</a:t>
            </a:r>
            <a:r>
              <a:rPr lang="en-US" sz="2000" dirty="0" err="1" smtClean="0"/>
              <a:t>etting</a:t>
            </a:r>
            <a:r>
              <a:rPr lang="en-US" sz="2000" dirty="0"/>
              <a:t> </a:t>
            </a:r>
            <a:r>
              <a:rPr lang="en-US" sz="2000" dirty="0" smtClean="0"/>
              <a:t>the </a:t>
            </a:r>
            <a:r>
              <a:rPr lang="en-US" sz="2000" dirty="0"/>
              <a:t>river </a:t>
            </a:r>
            <a:r>
              <a:rPr lang="en-US" sz="2000" dirty="0" smtClean="0"/>
              <a:t>free</a:t>
            </a:r>
            <a:r>
              <a:rPr lang="is-IS" sz="2000" dirty="0" smtClean="0"/>
              <a:t>…</a:t>
            </a:r>
            <a:r>
              <a:rPr lang="en-US" sz="2000" dirty="0" smtClean="0"/>
              <a:t>” </a:t>
            </a:r>
            <a:r>
              <a:rPr lang="is-IS" sz="2000" dirty="0" smtClean="0"/>
              <a:t>”...</a:t>
            </a:r>
            <a:r>
              <a:rPr lang="en-US" sz="2200" dirty="0" smtClean="0"/>
              <a:t>allowing </a:t>
            </a:r>
            <a:r>
              <a:rPr lang="en-US" sz="2200" dirty="0"/>
              <a:t>dense riparian vegetation, including willows and cotton woods </a:t>
            </a:r>
            <a:r>
              <a:rPr lang="is-IS" sz="2200" dirty="0" smtClean="0"/>
              <a:t>…</a:t>
            </a:r>
            <a:r>
              <a:rPr lang="en-US" sz="2200" dirty="0" smtClean="0"/>
              <a:t>to </a:t>
            </a:r>
            <a:r>
              <a:rPr lang="en-US" sz="2200" dirty="0"/>
              <a:t>colonize the river, shade the </a:t>
            </a:r>
            <a:r>
              <a:rPr lang="en-US" sz="2200" dirty="0" smtClean="0"/>
              <a:t>river.”</a:t>
            </a:r>
          </a:p>
          <a:p>
            <a:pPr marL="342900" indent="-342900">
              <a:buFont typeface="Arial" charset="0"/>
              <a:buChar char="•"/>
            </a:pPr>
            <a:r>
              <a:rPr lang="is-IS" sz="2200" dirty="0" smtClean="0"/>
              <a:t>“...</a:t>
            </a:r>
            <a:r>
              <a:rPr lang="en-US" sz="2200" dirty="0" smtClean="0"/>
              <a:t>river </a:t>
            </a:r>
            <a:r>
              <a:rPr lang="en-US" sz="2200" dirty="0"/>
              <a:t>will be able to meander and spread out into the flat agricultural </a:t>
            </a:r>
            <a:r>
              <a:rPr lang="en-US" sz="2200" dirty="0" smtClean="0"/>
              <a:t>lands...”</a:t>
            </a:r>
            <a:endParaRPr lang="en-US" sz="2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3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1192963" cy="1400530"/>
          </a:xfrm>
        </p:spPr>
        <p:txBody>
          <a:bodyPr/>
          <a:lstStyle/>
          <a:p>
            <a:r>
              <a:rPr lang="en-US" dirty="0" smtClean="0"/>
              <a:t>Singh Farm, SLR River Valley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0" y="1475874"/>
            <a:ext cx="11016501" cy="4908884"/>
          </a:xfrm>
        </p:spPr>
        <p:txBody>
          <a:bodyPr>
            <a:normAutofit/>
          </a:bodyPr>
          <a:lstStyle/>
          <a:p>
            <a:r>
              <a:rPr lang="en-US" dirty="0" smtClean="0"/>
              <a:t>Wildlands </a:t>
            </a:r>
            <a:r>
              <a:rPr lang="en-US" dirty="0"/>
              <a:t>m</a:t>
            </a:r>
            <a:r>
              <a:rPr lang="en-US" dirty="0" smtClean="0"/>
              <a:t>itigation bank buys 56 acres from Singh tomato farm</a:t>
            </a:r>
          </a:p>
          <a:p>
            <a:pPr lvl="1"/>
            <a:r>
              <a:rPr lang="en-US" dirty="0" smtClean="0"/>
              <a:t>Paid a premium per acre, </a:t>
            </a:r>
            <a:r>
              <a:rPr lang="en-US" dirty="0" smtClean="0">
                <a:solidFill>
                  <a:srgbClr val="FFFF00"/>
                </a:solidFill>
              </a:rPr>
              <a:t>actual price $60k/acre = $3.36M </a:t>
            </a:r>
          </a:p>
          <a:p>
            <a:pPr lvl="1"/>
            <a:r>
              <a:rPr lang="en-US" dirty="0" smtClean="0"/>
              <a:t>Expenses  over several years, 5 </a:t>
            </a:r>
            <a:r>
              <a:rPr lang="en-US" dirty="0"/>
              <a:t>years?, 56 acres x </a:t>
            </a:r>
            <a:r>
              <a:rPr lang="en-US" dirty="0" smtClean="0"/>
              <a:t>$125k</a:t>
            </a:r>
            <a:r>
              <a:rPr lang="en-US" dirty="0"/>
              <a:t> </a:t>
            </a:r>
            <a:r>
              <a:rPr lang="en-US" dirty="0" smtClean="0"/>
              <a:t>to $160k/acre </a:t>
            </a:r>
            <a:r>
              <a:rPr lang="en-US" dirty="0"/>
              <a:t>= </a:t>
            </a:r>
            <a:r>
              <a:rPr lang="en-US" dirty="0" smtClean="0">
                <a:solidFill>
                  <a:srgbClr val="FFFF00"/>
                </a:solidFill>
              </a:rPr>
              <a:t>$7-9M </a:t>
            </a:r>
          </a:p>
          <a:p>
            <a:pPr lvl="2"/>
            <a:r>
              <a:rPr lang="en-US" dirty="0" smtClean="0"/>
              <a:t>Moving dirt, restoring native plants</a:t>
            </a:r>
          </a:p>
          <a:p>
            <a:pPr lvl="2"/>
            <a:r>
              <a:rPr lang="en-US" dirty="0" smtClean="0"/>
              <a:t>Paperwork: Permitting process with FWS and Corp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Estimate $7-9M total </a:t>
            </a:r>
            <a:r>
              <a:rPr lang="en-US" dirty="0" smtClean="0"/>
              <a:t>in </a:t>
            </a:r>
            <a:r>
              <a:rPr lang="en-US" dirty="0"/>
              <a:t>expenses</a:t>
            </a:r>
          </a:p>
          <a:p>
            <a:pPr lvl="1"/>
            <a:r>
              <a:rPr lang="en-US" dirty="0" smtClean="0"/>
              <a:t>Mitigation credits permitted, ready for sale </a:t>
            </a:r>
          </a:p>
          <a:p>
            <a:pPr lvl="1"/>
            <a:r>
              <a:rPr lang="en-US" dirty="0" smtClean="0"/>
              <a:t>Payday: </a:t>
            </a:r>
            <a:r>
              <a:rPr lang="en-US" dirty="0"/>
              <a:t>Mitigation credits sold </a:t>
            </a:r>
            <a:r>
              <a:rPr lang="en-US" dirty="0" smtClean="0"/>
              <a:t> to developers </a:t>
            </a:r>
            <a:r>
              <a:rPr lang="en-US" dirty="0"/>
              <a:t>and gov’t </a:t>
            </a:r>
            <a:r>
              <a:rPr lang="en-US" dirty="0" smtClean="0"/>
              <a:t>agencies</a:t>
            </a:r>
          </a:p>
          <a:p>
            <a:pPr lvl="1"/>
            <a:r>
              <a:rPr lang="en-US" dirty="0" smtClean="0"/>
              <a:t>Wildlands: 56 acres of mitigation credits</a:t>
            </a:r>
            <a:r>
              <a:rPr lang="en-US" dirty="0"/>
              <a:t> </a:t>
            </a:r>
            <a:r>
              <a:rPr lang="en-US" dirty="0" smtClean="0"/>
              <a:t>@ $150k to $500k per acre</a:t>
            </a:r>
          </a:p>
          <a:p>
            <a:pPr lvl="2"/>
            <a:r>
              <a:rPr lang="en-US" dirty="0" smtClean="0"/>
              <a:t>$8.4M to $28M [</a:t>
            </a:r>
            <a:r>
              <a:rPr lang="en-US" dirty="0" err="1" smtClean="0"/>
              <a:t>kpbs.org</a:t>
            </a:r>
            <a:r>
              <a:rPr lang="en-US" dirty="0" smtClean="0"/>
              <a:t>]</a:t>
            </a:r>
          </a:p>
          <a:p>
            <a:pPr lvl="2"/>
            <a:r>
              <a:rPr lang="en-US" dirty="0" smtClean="0"/>
              <a:t>Less $7-9M invested = </a:t>
            </a:r>
            <a:r>
              <a:rPr lang="en-US" dirty="0" smtClean="0">
                <a:solidFill>
                  <a:srgbClr val="FFFF00"/>
                </a:solidFill>
              </a:rPr>
              <a:t>$1.4M to $19M </a:t>
            </a:r>
            <a:r>
              <a:rPr lang="en-US" dirty="0" smtClean="0"/>
              <a:t>in profit</a:t>
            </a:r>
          </a:p>
          <a:p>
            <a:pPr marL="914400" lvl="2" indent="0" algn="r">
              <a:buNone/>
            </a:pPr>
            <a:r>
              <a:rPr lang="en-US" dirty="0">
                <a:solidFill>
                  <a:srgbClr val="FFFF00"/>
                </a:solidFill>
              </a:rPr>
              <a:t>Updated March 2, </a:t>
            </a:r>
            <a:r>
              <a:rPr lang="en-US" dirty="0" smtClean="0">
                <a:solidFill>
                  <a:srgbClr val="FFFF00"/>
                </a:solidFill>
              </a:rPr>
              <a:t>2016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17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134782"/>
          </a:xfrm>
        </p:spPr>
        <p:txBody>
          <a:bodyPr/>
          <a:lstStyle/>
          <a:p>
            <a:r>
              <a:rPr lang="en-US" dirty="0"/>
              <a:t>M</a:t>
            </a:r>
            <a:r>
              <a:rPr lang="en-US" dirty="0" smtClean="0"/>
              <a:t>itigation bank deals deliver to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389" y="1299411"/>
            <a:ext cx="10972799" cy="5316542"/>
          </a:xfrm>
        </p:spPr>
        <p:txBody>
          <a:bodyPr>
            <a:normAutofit/>
          </a:bodyPr>
          <a:lstStyle/>
          <a:p>
            <a:r>
              <a:rPr lang="en-US" dirty="0"/>
              <a:t>L</a:t>
            </a:r>
            <a:r>
              <a:rPr lang="en-US" dirty="0" smtClean="0"/>
              <a:t>and seller: </a:t>
            </a:r>
          </a:p>
          <a:p>
            <a:pPr lvl="1"/>
            <a:r>
              <a:rPr lang="en-US" dirty="0" smtClean="0"/>
              <a:t>$$$ premium/acre</a:t>
            </a:r>
          </a:p>
          <a:p>
            <a:r>
              <a:rPr lang="en-US" dirty="0"/>
              <a:t>D</a:t>
            </a:r>
            <a:r>
              <a:rPr lang="en-US" dirty="0" smtClean="0"/>
              <a:t>evelopers and gov’t agencies (taxpayer dollars): </a:t>
            </a:r>
          </a:p>
          <a:p>
            <a:pPr lvl="1"/>
            <a:r>
              <a:rPr lang="en-US" dirty="0" smtClean="0"/>
              <a:t>Mitigation </a:t>
            </a:r>
            <a:r>
              <a:rPr lang="en-US" dirty="0"/>
              <a:t>credits @</a:t>
            </a:r>
            <a:r>
              <a:rPr lang="en-US" dirty="0" smtClean="0"/>
              <a:t> $150k </a:t>
            </a:r>
            <a:r>
              <a:rPr lang="en-US" dirty="0"/>
              <a:t>to $</a:t>
            </a:r>
            <a:r>
              <a:rPr lang="en-US" dirty="0" smtClean="0"/>
              <a:t>500k/acre (Singh farm in SLRRV)</a:t>
            </a:r>
          </a:p>
          <a:p>
            <a:r>
              <a:rPr lang="en-US" dirty="0" smtClean="0"/>
              <a:t>Community: 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ore wetlands – sometimes!</a:t>
            </a:r>
          </a:p>
          <a:p>
            <a:pPr lvl="1"/>
            <a:r>
              <a:rPr lang="en-US" dirty="0" smtClean="0"/>
              <a:t>Loss of farm land, possibly developed or recreation land</a:t>
            </a:r>
          </a:p>
          <a:p>
            <a:pPr lvl="1"/>
            <a:r>
              <a:rPr lang="en-US" dirty="0" smtClean="0"/>
              <a:t>Diminished tax base</a:t>
            </a:r>
          </a:p>
          <a:p>
            <a:pPr lvl="1"/>
            <a:r>
              <a:rPr lang="en-US" dirty="0" smtClean="0"/>
              <a:t>In SoCal, increased fire hazard + insurance premiums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26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1765524" cy="1400530"/>
          </a:xfrm>
        </p:spPr>
        <p:txBody>
          <a:bodyPr/>
          <a:lstStyle/>
          <a:p>
            <a:r>
              <a:rPr lang="en-US" sz="3600" dirty="0" smtClean="0"/>
              <a:t>Mitigating the damages from mitigation banks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90" y="1424065"/>
            <a:ext cx="10952435" cy="4855965"/>
          </a:xfrm>
        </p:spPr>
        <p:txBody>
          <a:bodyPr>
            <a:normAutofit/>
          </a:bodyPr>
          <a:lstStyle/>
          <a:p>
            <a:r>
              <a:rPr lang="en-US" dirty="0" smtClean="0"/>
              <a:t>Conversion to mitigation bank, commercial or residential development</a:t>
            </a:r>
          </a:p>
          <a:p>
            <a:pPr lvl="1"/>
            <a:r>
              <a:rPr lang="en-US" dirty="0" smtClean="0"/>
              <a:t> Require County </a:t>
            </a:r>
            <a:r>
              <a:rPr lang="en-US" dirty="0"/>
              <a:t>Discretionary Use Permit </a:t>
            </a:r>
            <a:endParaRPr lang="en-US" dirty="0" smtClean="0"/>
          </a:p>
          <a:p>
            <a:pPr lvl="1"/>
            <a:r>
              <a:rPr lang="en-US" dirty="0" smtClean="0"/>
              <a:t>Federal agencies REQUIRED to COORDINATE  w/locals</a:t>
            </a:r>
          </a:p>
          <a:p>
            <a:r>
              <a:rPr lang="en-US" dirty="0" smtClean="0"/>
              <a:t>URGE San Diego County and </a:t>
            </a:r>
            <a:r>
              <a:rPr lang="en-US" dirty="0"/>
              <a:t>Fallbrook Planning </a:t>
            </a:r>
            <a:r>
              <a:rPr lang="en-US" dirty="0" smtClean="0"/>
              <a:t>Group</a:t>
            </a:r>
          </a:p>
          <a:p>
            <a:pPr lvl="1"/>
            <a:r>
              <a:rPr lang="en-US" dirty="0" smtClean="0"/>
              <a:t>Exert their power: COORDINATION </a:t>
            </a:r>
          </a:p>
          <a:p>
            <a:pPr lvl="1"/>
            <a:r>
              <a:rPr lang="en-US" dirty="0" smtClean="0"/>
              <a:t>Proceed with caution, weigh pros and cons</a:t>
            </a:r>
          </a:p>
          <a:p>
            <a:pPr lvl="1"/>
            <a:r>
              <a:rPr lang="en-US" dirty="0" smtClean="0"/>
              <a:t>Q: </a:t>
            </a:r>
            <a:r>
              <a:rPr lang="en-US" dirty="0"/>
              <a:t>F</a:t>
            </a:r>
            <a:r>
              <a:rPr lang="en-US" dirty="0" smtClean="0"/>
              <a:t>allow developed recreation land in pursuit of unlimited taxpayer $$$?</a:t>
            </a:r>
          </a:p>
          <a:p>
            <a:pPr lvl="1"/>
            <a:r>
              <a:rPr lang="en-US" dirty="0" smtClean="0"/>
              <a:t>Q: </a:t>
            </a:r>
            <a:r>
              <a:rPr lang="en-US" dirty="0"/>
              <a:t>A</a:t>
            </a:r>
            <a:r>
              <a:rPr lang="en-US" dirty="0" smtClean="0"/>
              <a:t>llow the free market to buy depressed assets and revitalize?</a:t>
            </a:r>
          </a:p>
          <a:p>
            <a:r>
              <a:rPr lang="en-US" dirty="0" smtClean="0"/>
              <a:t>URGE Congressman </a:t>
            </a:r>
            <a:r>
              <a:rPr lang="en-US" dirty="0"/>
              <a:t>Duncan </a:t>
            </a:r>
            <a:r>
              <a:rPr lang="en-US" dirty="0" smtClean="0"/>
              <a:t>Hunter</a:t>
            </a:r>
          </a:p>
          <a:p>
            <a:pPr lvl="1"/>
            <a:r>
              <a:rPr lang="en-US" dirty="0"/>
              <a:t>R</a:t>
            </a:r>
            <a:r>
              <a:rPr lang="en-US" dirty="0" smtClean="0"/>
              <a:t>eview the CWA programs that are creating a mitigation bank gold rush</a:t>
            </a:r>
          </a:p>
        </p:txBody>
      </p:sp>
    </p:spTree>
    <p:extLst>
      <p:ext uri="{BB962C8B-B14F-4D97-AF65-F5344CB8AC3E}">
        <p14:creationId xmlns:p14="http://schemas.microsoft.com/office/powerpoint/2010/main" val="66543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8350185" cy="424221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833" y="3549932"/>
            <a:ext cx="5545582" cy="3467844"/>
          </a:xfrm>
          <a:prstGeom prst="rect">
            <a:avLst/>
          </a:prstGeom>
        </p:spPr>
      </p:pic>
      <p:pic>
        <p:nvPicPr>
          <p:cNvPr id="13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373" y="3976039"/>
            <a:ext cx="5407532" cy="3041737"/>
          </a:xfr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650" y="0"/>
            <a:ext cx="38583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8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3142" y="-129397"/>
            <a:ext cx="12605142" cy="7134046"/>
          </a:xfrm>
        </p:spPr>
      </p:pic>
      <p:sp>
        <p:nvSpPr>
          <p:cNvPr id="8" name="TextBox 7"/>
          <p:cNvSpPr txBox="1"/>
          <p:nvPr/>
        </p:nvSpPr>
        <p:spPr>
          <a:xfrm>
            <a:off x="6745574" y="5816184"/>
            <a:ext cx="6505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Formerly Larch Tree Golf Course, Dayton, Ohio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461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9803"/>
            <a:ext cx="12659164" cy="8817191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742" y="0"/>
            <a:ext cx="7722634" cy="4195762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370" y="2788711"/>
            <a:ext cx="5108424" cy="5156616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Content Placeholder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9745" y="0"/>
            <a:ext cx="6408075" cy="515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51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698974" y="6227186"/>
            <a:ext cx="4929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SaveFallbrookGolfCourse.com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29615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01132" y="6227186"/>
            <a:ext cx="52908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SaveFallbrookGolfCourse.com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717692" y="5142832"/>
            <a:ext cx="66254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/>
              <a:t>SaveGirdValley.com</a:t>
            </a:r>
            <a:endParaRPr lang="en-US" sz="4400" dirty="0"/>
          </a:p>
        </p:txBody>
      </p:sp>
      <p:sp>
        <p:nvSpPr>
          <p:cNvPr id="8" name="Rectangle 7"/>
          <p:cNvSpPr/>
          <p:nvPr/>
        </p:nvSpPr>
        <p:spPr>
          <a:xfrm>
            <a:off x="4305284" y="3244334"/>
            <a:ext cx="74611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err="1"/>
              <a:t>SaveFallbrookGolfCourse.com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64558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1064</TotalTime>
  <Words>1104</Words>
  <Application>Microsoft Macintosh PowerPoint</Application>
  <PresentationFormat>Widescreen</PresentationFormat>
  <Paragraphs>173</Paragraphs>
  <Slides>30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Century Gothic</vt:lpstr>
      <vt:lpstr>Wingdings 3</vt:lpstr>
      <vt:lpstr>Ion</vt:lpstr>
      <vt:lpstr>Fallbrook Golf Course</vt:lpstr>
      <vt:lpstr>Gorgeous gird valley picture</vt:lpstr>
      <vt:lpstr>PowerPoint Presentation</vt:lpstr>
      <vt:lpstr>Agenda</vt:lpstr>
      <vt:lpstr>Today’s Agenda</vt:lpstr>
      <vt:lpstr>PowerPoint Presentation</vt:lpstr>
      <vt:lpstr>PowerPoint Presentation</vt:lpstr>
      <vt:lpstr>SaveFallbrookGolfCourse.com </vt:lpstr>
      <vt:lpstr>PowerPoint Presentation</vt:lpstr>
      <vt:lpstr>Fallbrook Golf Course/Club</vt:lpstr>
      <vt:lpstr>Fallbrook Golf Course/Club</vt:lpstr>
      <vt:lpstr>Whoops! Did we just lose half the course?</vt:lpstr>
      <vt:lpstr>Fallbrook Golf Course/Club</vt:lpstr>
      <vt:lpstr>PowerPoint Presentation</vt:lpstr>
      <vt:lpstr>PowerPoint Presentation</vt:lpstr>
      <vt:lpstr>Wetlands mitigation banking</vt:lpstr>
      <vt:lpstr>Mitigation banks in US</vt:lpstr>
      <vt:lpstr>PowerPoint Presentation</vt:lpstr>
      <vt:lpstr>Mitigation banking on the back nine</vt:lpstr>
      <vt:lpstr>PowerPoint Presentation</vt:lpstr>
      <vt:lpstr>PowerPoint Presentation</vt:lpstr>
      <vt:lpstr>Worse case scenario: SLRD GC &gt;&gt;&gt; FBGC</vt:lpstr>
      <vt:lpstr>Case Study: Singh family tomato farm</vt:lpstr>
      <vt:lpstr>Singh Farm, SLR River Valley</vt:lpstr>
      <vt:lpstr>Mitigation bank deals deliver to  </vt:lpstr>
      <vt:lpstr>Mitigating the damages from mitigation banks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Fallbrook Golf Course</dc:title>
  <dc:creator>Teresa Platt</dc:creator>
  <cp:lastModifiedBy>Teresa Platt</cp:lastModifiedBy>
  <cp:revision>181</cp:revision>
  <dcterms:created xsi:type="dcterms:W3CDTF">2016-01-21T12:00:34Z</dcterms:created>
  <dcterms:modified xsi:type="dcterms:W3CDTF">2016-03-20T07:35:48Z</dcterms:modified>
</cp:coreProperties>
</file>