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63" r:id="rId1"/>
  </p:sldMasterIdLst>
  <p:sldIdLst>
    <p:sldId id="306" r:id="rId2"/>
    <p:sldId id="278" r:id="rId3"/>
    <p:sldId id="343" r:id="rId4"/>
    <p:sldId id="308" r:id="rId5"/>
    <p:sldId id="331" r:id="rId6"/>
    <p:sldId id="307" r:id="rId7"/>
    <p:sldId id="281" r:id="rId8"/>
    <p:sldId id="302" r:id="rId9"/>
    <p:sldId id="310" r:id="rId10"/>
    <p:sldId id="338" r:id="rId11"/>
    <p:sldId id="285" r:id="rId12"/>
    <p:sldId id="344" r:id="rId13"/>
    <p:sldId id="293" r:id="rId14"/>
    <p:sldId id="289" r:id="rId15"/>
    <p:sldId id="290" r:id="rId16"/>
    <p:sldId id="292" r:id="rId17"/>
    <p:sldId id="291" r:id="rId18"/>
    <p:sldId id="29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44897"/>
    <p:restoredTop sz="94617"/>
  </p:normalViewPr>
  <p:slideViewPr>
    <p:cSldViewPr snapToGrid="0" snapToObjects="1">
      <p:cViewPr varScale="1">
        <p:scale>
          <a:sx n="54" d="100"/>
          <a:sy n="54" d="100"/>
        </p:scale>
        <p:origin x="216" y="92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CC5E-C0CE-B345-94B1-DBD5C6B1CC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2176C0-C9AA-EC45-9781-50319BD112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A4AEC5-EAD1-4A4C-B9A3-628B2A144A89}"/>
              </a:ext>
            </a:extLst>
          </p:cNvPr>
          <p:cNvSpPr>
            <a:spLocks noGrp="1"/>
          </p:cNvSpPr>
          <p:nvPr>
            <p:ph type="dt" sz="half" idx="10"/>
          </p:nvPr>
        </p:nvSpPr>
        <p:spPr/>
        <p:txBody>
          <a:bodyPr/>
          <a:lstStyle/>
          <a:p>
            <a:fld id="{08B9EBBA-996F-894A-B54A-D6246ED52CEA}" type="datetimeFigureOut">
              <a:rPr lang="en-US" smtClean="0"/>
              <a:pPr/>
              <a:t>10/31/18</a:t>
            </a:fld>
            <a:endParaRPr lang="en-US" dirty="0"/>
          </a:p>
        </p:txBody>
      </p:sp>
      <p:sp>
        <p:nvSpPr>
          <p:cNvPr id="5" name="Footer Placeholder 4">
            <a:extLst>
              <a:ext uri="{FF2B5EF4-FFF2-40B4-BE49-F238E27FC236}">
                <a16:creationId xmlns:a16="http://schemas.microsoft.com/office/drawing/2014/main" id="{27C9D0C0-A1FF-3D45-8D68-F2A56EA77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40F695-22F9-754C-A691-FD39F5BB30B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2072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5C29-D253-244B-AF1C-459A6EC149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2BFB75-9762-1243-AD26-EEB326301C1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5C96B-86FC-5646-B238-A0BFF2A1F845}"/>
              </a:ext>
            </a:extLst>
          </p:cNvPr>
          <p:cNvSpPr>
            <a:spLocks noGrp="1"/>
          </p:cNvSpPr>
          <p:nvPr>
            <p:ph type="dt" sz="half" idx="10"/>
          </p:nvPr>
        </p:nvSpPr>
        <p:spPr/>
        <p:txBody>
          <a:bodyPr/>
          <a:lstStyle/>
          <a:p>
            <a:fld id="{9B3A1323-8D79-1946-B0D7-40001CF92E9D}" type="datetimeFigureOut">
              <a:rPr lang="en-US" smtClean="0"/>
              <a:pPr/>
              <a:t>10/31/18</a:t>
            </a:fld>
            <a:endParaRPr lang="en-US" dirty="0"/>
          </a:p>
        </p:txBody>
      </p:sp>
      <p:sp>
        <p:nvSpPr>
          <p:cNvPr id="5" name="Footer Placeholder 4">
            <a:extLst>
              <a:ext uri="{FF2B5EF4-FFF2-40B4-BE49-F238E27FC236}">
                <a16:creationId xmlns:a16="http://schemas.microsoft.com/office/drawing/2014/main" id="{7C820FBF-AFCD-CB4B-9D56-14F093D236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6D2140-F543-7148-84C1-0D5F57F9450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4727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49908-C865-C84A-B77E-7477C3E2FA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448974-506F-364B-8988-2D7369045C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A71F40-B509-DC47-9181-261A3DBA43F5}"/>
              </a:ext>
            </a:extLst>
          </p:cNvPr>
          <p:cNvSpPr>
            <a:spLocks noGrp="1"/>
          </p:cNvSpPr>
          <p:nvPr>
            <p:ph type="dt" sz="half" idx="10"/>
          </p:nvPr>
        </p:nvSpPr>
        <p:spPr/>
        <p:txBody>
          <a:bodyPr/>
          <a:lstStyle/>
          <a:p>
            <a:fld id="{8DFA1846-DA80-1C48-A609-854EA85C59AD}" type="datetimeFigureOut">
              <a:rPr lang="en-US" smtClean="0"/>
              <a:pPr/>
              <a:t>10/31/18</a:t>
            </a:fld>
            <a:endParaRPr lang="en-US" dirty="0"/>
          </a:p>
        </p:txBody>
      </p:sp>
      <p:sp>
        <p:nvSpPr>
          <p:cNvPr id="5" name="Footer Placeholder 4">
            <a:extLst>
              <a:ext uri="{FF2B5EF4-FFF2-40B4-BE49-F238E27FC236}">
                <a16:creationId xmlns:a16="http://schemas.microsoft.com/office/drawing/2014/main" id="{F3BC09B1-8B75-5849-B3C3-224C772225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3F4358-F7D5-AF4D-AA4E-81EB1DA6F61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8389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5B96F-6E0C-AB4E-85A4-3BA7497828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A5C135-35C9-2A45-9001-3E8019D9D3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933941-9FC8-0144-8059-DC64307665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2AA6B9-4725-F141-B262-315E289AEACF}"/>
              </a:ext>
            </a:extLst>
          </p:cNvPr>
          <p:cNvSpPr>
            <a:spLocks noGrp="1"/>
          </p:cNvSpPr>
          <p:nvPr>
            <p:ph type="dt" sz="half" idx="10"/>
          </p:nvPr>
        </p:nvSpPr>
        <p:spPr/>
        <p:txBody>
          <a:bodyPr/>
          <a:lstStyle/>
          <a:p>
            <a:fld id="{57302355-E14B-8545-A8F8-0FE83CC9D524}" type="datetimeFigureOut">
              <a:rPr lang="en-US" smtClean="0"/>
              <a:pPr/>
              <a:t>10/31/18</a:t>
            </a:fld>
            <a:endParaRPr lang="en-US" dirty="0"/>
          </a:p>
        </p:txBody>
      </p:sp>
      <p:sp>
        <p:nvSpPr>
          <p:cNvPr id="6" name="Footer Placeholder 5">
            <a:extLst>
              <a:ext uri="{FF2B5EF4-FFF2-40B4-BE49-F238E27FC236}">
                <a16:creationId xmlns:a16="http://schemas.microsoft.com/office/drawing/2014/main" id="{B6A63748-2F18-7047-A811-C057D40911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F81CE4-775E-E24A-9475-7836137304DA}"/>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34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49A2-E55A-244C-9BDF-FFA33876E5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EEF069-9E32-BC4C-90DE-508237D151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6315E6A-1CC6-1546-925D-B9B6FAE84BC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38B364-0A22-DA41-8BC4-7B6C7D6BEA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037EEC6-3686-AE40-85C7-B4A0C1FFE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C0903D-BE1F-FB46-946C-3CE324B0A539}"/>
              </a:ext>
            </a:extLst>
          </p:cNvPr>
          <p:cNvSpPr>
            <a:spLocks noGrp="1"/>
          </p:cNvSpPr>
          <p:nvPr>
            <p:ph type="dt" sz="half" idx="10"/>
          </p:nvPr>
        </p:nvSpPr>
        <p:spPr/>
        <p:txBody>
          <a:bodyPr/>
          <a:lstStyle/>
          <a:p>
            <a:fld id="{09B482E8-6E0E-1B4F-B1FD-C69DB9E858D9}" type="datetimeFigureOut">
              <a:rPr lang="en-US" smtClean="0"/>
              <a:pPr/>
              <a:t>10/31/18</a:t>
            </a:fld>
            <a:endParaRPr lang="en-US" dirty="0"/>
          </a:p>
        </p:txBody>
      </p:sp>
      <p:sp>
        <p:nvSpPr>
          <p:cNvPr id="8" name="Footer Placeholder 7">
            <a:extLst>
              <a:ext uri="{FF2B5EF4-FFF2-40B4-BE49-F238E27FC236}">
                <a16:creationId xmlns:a16="http://schemas.microsoft.com/office/drawing/2014/main" id="{8BB88C2A-0623-EF45-AC6E-F7CEB192F49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C173B5-6EE3-914A-8967-1851AA9835C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188939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38FF-6643-2049-B28E-A7A48417AC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266DD8-30B3-6847-8E75-56FAFADB1E12}"/>
              </a:ext>
            </a:extLst>
          </p:cNvPr>
          <p:cNvSpPr>
            <a:spLocks noGrp="1"/>
          </p:cNvSpPr>
          <p:nvPr>
            <p:ph type="dt" sz="half" idx="10"/>
          </p:nvPr>
        </p:nvSpPr>
        <p:spPr/>
        <p:txBody>
          <a:bodyPr/>
          <a:lstStyle/>
          <a:p>
            <a:fld id="{F13A34C8-038E-2045-AF43-DF7DBB8E0E9E}" type="datetimeFigureOut">
              <a:rPr lang="en-US" smtClean="0"/>
              <a:pPr/>
              <a:t>10/31/18</a:t>
            </a:fld>
            <a:endParaRPr lang="en-US" dirty="0"/>
          </a:p>
        </p:txBody>
      </p:sp>
      <p:sp>
        <p:nvSpPr>
          <p:cNvPr id="4" name="Footer Placeholder 3">
            <a:extLst>
              <a:ext uri="{FF2B5EF4-FFF2-40B4-BE49-F238E27FC236}">
                <a16:creationId xmlns:a16="http://schemas.microsoft.com/office/drawing/2014/main" id="{6AF427F6-BB11-654F-9AA2-6D7E5A7E3E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6F327C2-31A6-F149-8BFA-ACB564E9094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4850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EF2D3E-B95B-8C42-87A2-F0F68EE8081A}"/>
              </a:ext>
            </a:extLst>
          </p:cNvPr>
          <p:cNvSpPr>
            <a:spLocks noGrp="1"/>
          </p:cNvSpPr>
          <p:nvPr>
            <p:ph type="dt" sz="half" idx="10"/>
          </p:nvPr>
        </p:nvSpPr>
        <p:spPr/>
        <p:txBody>
          <a:bodyPr/>
          <a:lstStyle/>
          <a:p>
            <a:fld id="{8818C68F-D26B-8F47-958C-23B49CF8A634}" type="datetimeFigureOut">
              <a:rPr lang="en-US" smtClean="0"/>
              <a:pPr/>
              <a:t>10/31/18</a:t>
            </a:fld>
            <a:endParaRPr lang="en-US" dirty="0"/>
          </a:p>
        </p:txBody>
      </p:sp>
      <p:sp>
        <p:nvSpPr>
          <p:cNvPr id="3" name="Footer Placeholder 2">
            <a:extLst>
              <a:ext uri="{FF2B5EF4-FFF2-40B4-BE49-F238E27FC236}">
                <a16:creationId xmlns:a16="http://schemas.microsoft.com/office/drawing/2014/main" id="{F3B9084A-AFA5-1A44-B7A8-06F32FBBF80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97AE55-7072-1D42-B9BD-B0099FAB0BD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3222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08B8-9A3C-4E4E-AD08-BC1C6F72F4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7DBD90-051F-A04E-B2C2-BDC2B53CD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6CA839-E32B-B346-BBB9-831FBD8D24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69B324F-434C-2842-87D3-F19881641E96}"/>
              </a:ext>
            </a:extLst>
          </p:cNvPr>
          <p:cNvSpPr>
            <a:spLocks noGrp="1"/>
          </p:cNvSpPr>
          <p:nvPr>
            <p:ph type="dt" sz="half" idx="10"/>
          </p:nvPr>
        </p:nvSpPr>
        <p:spPr/>
        <p:txBody>
          <a:bodyPr/>
          <a:lstStyle/>
          <a:p>
            <a:fld id="{D0DF5E60-9974-AC48-9591-99C2BB44B7CF}" type="datetimeFigureOut">
              <a:rPr lang="en-US" smtClean="0"/>
              <a:pPr/>
              <a:t>10/31/18</a:t>
            </a:fld>
            <a:endParaRPr lang="en-US" dirty="0"/>
          </a:p>
        </p:txBody>
      </p:sp>
      <p:sp>
        <p:nvSpPr>
          <p:cNvPr id="6" name="Footer Placeholder 5">
            <a:extLst>
              <a:ext uri="{FF2B5EF4-FFF2-40B4-BE49-F238E27FC236}">
                <a16:creationId xmlns:a16="http://schemas.microsoft.com/office/drawing/2014/main" id="{B24B1757-C184-8148-B838-BE604F819A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1CD1BE5-04E0-CC44-8C5A-85858479178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3258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040CE-D2DE-A343-A262-D185EAB709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6F7832-535A-9740-A29E-B6F45C127C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53D430-524E-2A41-84C7-992A48E15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401D45-9C34-594B-AD79-5734CEC9DF09}"/>
              </a:ext>
            </a:extLst>
          </p:cNvPr>
          <p:cNvSpPr>
            <a:spLocks noGrp="1"/>
          </p:cNvSpPr>
          <p:nvPr>
            <p:ph type="dt" sz="half" idx="10"/>
          </p:nvPr>
        </p:nvSpPr>
        <p:spPr/>
        <p:txBody>
          <a:bodyPr/>
          <a:lstStyle/>
          <a:p>
            <a:fld id="{09B482E8-6E0E-1B4F-B1FD-C69DB9E858D9}" type="datetimeFigureOut">
              <a:rPr lang="en-US" smtClean="0"/>
              <a:pPr/>
              <a:t>10/31/18</a:t>
            </a:fld>
            <a:endParaRPr lang="en-US" dirty="0"/>
          </a:p>
        </p:txBody>
      </p:sp>
      <p:sp>
        <p:nvSpPr>
          <p:cNvPr id="6" name="Footer Placeholder 5">
            <a:extLst>
              <a:ext uri="{FF2B5EF4-FFF2-40B4-BE49-F238E27FC236}">
                <a16:creationId xmlns:a16="http://schemas.microsoft.com/office/drawing/2014/main" id="{7F513A29-AA46-704D-B0AC-955E112BA6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C6830C-37F4-684C-AEF8-446BB7E05C9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665292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60849-BE9A-3345-A90D-EE80C59CA2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7290A9-CCA0-7B45-86F5-0EC236FD4B4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F60FF-B461-8446-9A16-6DDF4AF8ECD3}"/>
              </a:ext>
            </a:extLst>
          </p:cNvPr>
          <p:cNvSpPr>
            <a:spLocks noGrp="1"/>
          </p:cNvSpPr>
          <p:nvPr>
            <p:ph type="dt" sz="half" idx="10"/>
          </p:nvPr>
        </p:nvSpPr>
        <p:spPr/>
        <p:txBody>
          <a:bodyPr/>
          <a:lstStyle/>
          <a:p>
            <a:fld id="{C6C52C72-DE31-F449-A4ED-4C594FD91407}" type="datetimeFigureOut">
              <a:rPr lang="en-US" smtClean="0"/>
              <a:pPr/>
              <a:t>10/31/18</a:t>
            </a:fld>
            <a:endParaRPr lang="en-US" dirty="0"/>
          </a:p>
        </p:txBody>
      </p:sp>
      <p:sp>
        <p:nvSpPr>
          <p:cNvPr id="5" name="Footer Placeholder 4">
            <a:extLst>
              <a:ext uri="{FF2B5EF4-FFF2-40B4-BE49-F238E27FC236}">
                <a16:creationId xmlns:a16="http://schemas.microsoft.com/office/drawing/2014/main" id="{6A654D54-9A9E-4646-8B36-640C871C6E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66F89F-EE0D-684B-846C-19BF6CC11D84}"/>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822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EF5275-2427-DD4F-8B71-9564C7D324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BBCD0D-328D-7141-83C5-6F10DBDC20F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29C903-26DF-9F4A-A2FF-269E8EB01BD8}"/>
              </a:ext>
            </a:extLst>
          </p:cNvPr>
          <p:cNvSpPr>
            <a:spLocks noGrp="1"/>
          </p:cNvSpPr>
          <p:nvPr>
            <p:ph type="dt" sz="half" idx="10"/>
          </p:nvPr>
        </p:nvSpPr>
        <p:spPr/>
        <p:txBody>
          <a:bodyPr/>
          <a:lstStyle/>
          <a:p>
            <a:fld id="{ED62726E-379B-B349-9EED-81ED093FA806}" type="datetimeFigureOut">
              <a:rPr lang="en-US" smtClean="0"/>
              <a:pPr/>
              <a:t>10/31/18</a:t>
            </a:fld>
            <a:endParaRPr lang="en-US" dirty="0"/>
          </a:p>
        </p:txBody>
      </p:sp>
      <p:sp>
        <p:nvSpPr>
          <p:cNvPr id="5" name="Footer Placeholder 4">
            <a:extLst>
              <a:ext uri="{FF2B5EF4-FFF2-40B4-BE49-F238E27FC236}">
                <a16:creationId xmlns:a16="http://schemas.microsoft.com/office/drawing/2014/main" id="{AEE1E01C-CB46-0245-B486-A1A55DE3E7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1AA59A-D0A4-2543-B157-5676CAF8A96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4623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5CC241-6E4B-9A49-8AB6-46A7456CAD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6A0A3D-0744-0B44-A07F-A96628A033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49335A-ECE6-3141-86D6-313FC9882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482E8-6E0E-1B4F-B1FD-C69DB9E858D9}" type="datetimeFigureOut">
              <a:rPr lang="en-US" smtClean="0"/>
              <a:pPr/>
              <a:t>10/31/18</a:t>
            </a:fld>
            <a:endParaRPr lang="en-US" dirty="0"/>
          </a:p>
        </p:txBody>
      </p:sp>
      <p:sp>
        <p:nvSpPr>
          <p:cNvPr id="5" name="Footer Placeholder 4">
            <a:extLst>
              <a:ext uri="{FF2B5EF4-FFF2-40B4-BE49-F238E27FC236}">
                <a16:creationId xmlns:a16="http://schemas.microsoft.com/office/drawing/2014/main" id="{A240CA19-6D19-844D-BB3A-FF3E209641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1B27813-670A-5F4C-BA73-01DD3CCB9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4023793"/>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image" Target="../media/image3.jpg"/><Relationship Id="rId7" Type="http://schemas.openxmlformats.org/officeDocument/2006/relationships/hyperlink" Target="http://www.savegirdvalley.com/"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image" Target="../media/image5.jpg"/><Relationship Id="rId4" Type="http://schemas.openxmlformats.org/officeDocument/2006/relationships/image" Target="../media/image4.jpg"/><Relationship Id="rId9" Type="http://schemas.openxmlformats.org/officeDocument/2006/relationships/image" Target="../media/image8.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tiff"/><Relationship Id="rId7" Type="http://schemas.openxmlformats.org/officeDocument/2006/relationships/image" Target="../media/image14.tiff"/><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tiff"/><Relationship Id="rId4" Type="http://schemas.openxmlformats.org/officeDocument/2006/relationships/image" Target="../media/image11.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dof.ca.gov/Forecasting/Demographics/Projections/Public_K-12_Graded_Enrollment/" TargetMode="External"/><Relationship Id="rId2" Type="http://schemas.openxmlformats.org/officeDocument/2006/relationships/hyperlink" Target="http://www.sandiegouniontribune.com/news/education/sd-me-enrollment-changes-20180822-story.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cde.ca.gov/fg/fi/ir/second1718.as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avegirdvalley.files.wordpress.com/2017/03/busd2017-18-budget-reductions.pdf"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hyperlink" Target="http://www.savegirdvalley.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toolboxforeducation.com/" TargetMode="External"/><Relationship Id="rId3" Type="http://schemas.openxmlformats.org/officeDocument/2006/relationships/hyperlink" Target="https://www.ed.gov/news/press-releases/us-department-education-awards-388-million-safe-and-supportive-school-grants" TargetMode="External"/><Relationship Id="rId7" Type="http://schemas.openxmlformats.org/officeDocument/2006/relationships/hyperlink" Target="https://firstrespondergrants.com/video-insight-surveillancesecurity-software-grants/" TargetMode="External"/><Relationship Id="rId2" Type="http://schemas.openxmlformats.org/officeDocument/2006/relationships/hyperlink" Target="https://www.bja.gov/programs/STOPSchoolViolenceActof2018/STOPSchoolViolenceActof2018FundingOpportunitiesWebinar.mp4" TargetMode="External"/><Relationship Id="rId1" Type="http://schemas.openxmlformats.org/officeDocument/2006/relationships/slideLayout" Target="../slideLayouts/slideLayout2.xml"/><Relationship Id="rId6" Type="http://schemas.openxmlformats.org/officeDocument/2006/relationships/hyperlink" Target="https://www.een.com/american-security-today-apply-today-1000000-drako-cloud-security-grant-for-schools/" TargetMode="External"/><Relationship Id="rId5" Type="http://schemas.openxmlformats.org/officeDocument/2006/relationships/hyperlink" Target="https://cops.usdoj.gov/grants" TargetMode="External"/><Relationship Id="rId4" Type="http://schemas.openxmlformats.org/officeDocument/2006/relationships/hyperlink" Target="https://www.samhsa.gov/grants/block-grant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34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938149"/>
            <a:ext cx="10515600" cy="2170811"/>
          </a:xfrm>
        </p:spPr>
        <p:txBody>
          <a:bodyPr>
            <a:noAutofit/>
          </a:bodyPr>
          <a:lstStyle/>
          <a:p>
            <a:pPr algn="ctr"/>
            <a:r>
              <a:rPr lang="en-US" sz="5400" b="1" dirty="0"/>
              <a:t>Bonsall Unified School District </a:t>
            </a:r>
            <a:br>
              <a:rPr lang="en-US" sz="5400" b="1" dirty="0"/>
            </a:br>
            <a:r>
              <a:rPr lang="en-US" sz="5400" b="1" dirty="0"/>
              <a:t>(BUSD) and Measure EE</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pPr marL="0" indent="0" algn="r">
              <a:buNone/>
            </a:pPr>
            <a:endParaRPr lang="en-US" sz="3200" dirty="0"/>
          </a:p>
          <a:p>
            <a:pPr marL="0" indent="0" algn="r">
              <a:buNone/>
            </a:pPr>
            <a:endParaRPr lang="en-US" sz="3200" dirty="0"/>
          </a:p>
          <a:p>
            <a:pPr marL="0" indent="0" algn="r">
              <a:buNone/>
            </a:pPr>
            <a:r>
              <a:rPr lang="en-US" sz="3200" b="1" dirty="0"/>
              <a:t>Teresa Platt, Brad Jordan</a:t>
            </a:r>
          </a:p>
          <a:p>
            <a:pPr marL="0" indent="0" algn="r">
              <a:buNone/>
            </a:pPr>
            <a:r>
              <a:rPr lang="en-US" sz="3200" b="1" dirty="0"/>
              <a:t>SaveGirdValley.com </a:t>
            </a:r>
          </a:p>
          <a:p>
            <a:pPr marL="0" indent="0" algn="r">
              <a:buNone/>
            </a:pPr>
            <a:r>
              <a:rPr lang="en-US" sz="3200" b="1" dirty="0"/>
              <a:t>October 31, 2018</a:t>
            </a:r>
          </a:p>
          <a:p>
            <a:endParaRPr lang="en-US" dirty="0"/>
          </a:p>
        </p:txBody>
      </p:sp>
    </p:spTree>
    <p:extLst>
      <p:ext uri="{BB962C8B-B14F-4D97-AF65-F5344CB8AC3E}">
        <p14:creationId xmlns:p14="http://schemas.microsoft.com/office/powerpoint/2010/main" val="1961719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43097-D20B-A440-8229-8F9DFE4C527A}"/>
              </a:ext>
            </a:extLst>
          </p:cNvPr>
          <p:cNvSpPr>
            <a:spLocks noGrp="1"/>
          </p:cNvSpPr>
          <p:nvPr>
            <p:ph type="title"/>
          </p:nvPr>
        </p:nvSpPr>
        <p:spPr>
          <a:xfrm>
            <a:off x="838200" y="575733"/>
            <a:ext cx="10515600" cy="1114955"/>
          </a:xfrm>
        </p:spPr>
        <p:txBody>
          <a:bodyPr>
            <a:normAutofit fontScale="90000"/>
          </a:bodyPr>
          <a:lstStyle/>
          <a:p>
            <a:r>
              <a:rPr lang="en-US" b="1" dirty="0"/>
              <a:t>What is the issue?</a:t>
            </a:r>
            <a:br>
              <a:rPr lang="en-US" dirty="0"/>
            </a:br>
            <a:endParaRPr lang="en-US" dirty="0"/>
          </a:p>
        </p:txBody>
      </p:sp>
      <p:sp>
        <p:nvSpPr>
          <p:cNvPr id="3" name="Content Placeholder 2">
            <a:extLst>
              <a:ext uri="{FF2B5EF4-FFF2-40B4-BE49-F238E27FC236}">
                <a16:creationId xmlns:a16="http://schemas.microsoft.com/office/drawing/2014/main" id="{6CEE4309-A54D-8D43-9992-1C123FF0E706}"/>
              </a:ext>
            </a:extLst>
          </p:cNvPr>
          <p:cNvSpPr>
            <a:spLocks noGrp="1"/>
          </p:cNvSpPr>
          <p:nvPr>
            <p:ph idx="1"/>
          </p:nvPr>
        </p:nvSpPr>
        <p:spPr>
          <a:xfrm>
            <a:off x="838200" y="1371600"/>
            <a:ext cx="9963150" cy="4805363"/>
          </a:xfrm>
        </p:spPr>
        <p:txBody>
          <a:bodyPr>
            <a:normAutofit/>
          </a:bodyPr>
          <a:lstStyle/>
          <a:p>
            <a:pPr marL="0" indent="0">
              <a:buNone/>
            </a:pPr>
            <a:endParaRPr lang="en-US" sz="1600" dirty="0"/>
          </a:p>
          <a:p>
            <a:pPr marL="0" indent="0">
              <a:buNone/>
            </a:pPr>
            <a:r>
              <a:rPr lang="en-US" sz="3200" dirty="0"/>
              <a:t>BUSD put Measure EE on Nov 6 election, $38M bond secured by your property taxes, for Phase I of III for building 1,500-student high school and performing arts center</a:t>
            </a:r>
            <a:endParaRPr lang="en-US" sz="3200" dirty="0">
              <a:solidFill>
                <a:srgbClr val="FF0000"/>
              </a:solidFill>
            </a:endParaRPr>
          </a:p>
          <a:p>
            <a:pPr marL="0" indent="0">
              <a:buNone/>
            </a:pPr>
            <a:endParaRPr lang="en-US" dirty="0"/>
          </a:p>
          <a:p>
            <a:pPr marL="0" indent="0">
              <a:buNone/>
            </a:pPr>
            <a:r>
              <a:rPr lang="en-US" sz="4000" b="1" dirty="0">
                <a:latin typeface="+mj-lt"/>
              </a:rPr>
              <a:t>Why is </a:t>
            </a:r>
            <a:r>
              <a:rPr lang="en-US" sz="4000" b="1" dirty="0" err="1">
                <a:latin typeface="+mj-lt"/>
              </a:rPr>
              <a:t>SaveGirdValley.com</a:t>
            </a:r>
            <a:r>
              <a:rPr lang="en-US" sz="4000" b="1" dirty="0">
                <a:latin typeface="+mj-lt"/>
              </a:rPr>
              <a:t> involved?</a:t>
            </a:r>
          </a:p>
          <a:p>
            <a:pPr marL="0" indent="0">
              <a:buNone/>
            </a:pPr>
            <a:endParaRPr lang="en-US" sz="1600" dirty="0"/>
          </a:p>
          <a:p>
            <a:pPr marL="0" indent="0">
              <a:buNone/>
            </a:pPr>
            <a:r>
              <a:rPr lang="en-US" sz="3200" dirty="0"/>
              <a:t>The site chosen—1.1 miles from northernmost edge of the District on Gird Road—impacts Fallbrook’s Gird Valley</a:t>
            </a:r>
          </a:p>
          <a:p>
            <a:pPr marL="0" indent="0">
              <a:buNone/>
            </a:pPr>
            <a:endParaRPr lang="en-US" sz="3200"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2615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64302-0901-5A43-AB6B-3FD46CB7C5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84EF6C-53A9-9245-833C-0FE68E6309B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ADB7A71-249A-824D-B16D-714057ACA9E4}"/>
              </a:ext>
            </a:extLst>
          </p:cNvPr>
          <p:cNvPicPr>
            <a:picLocks noChangeAspect="1"/>
          </p:cNvPicPr>
          <p:nvPr/>
        </p:nvPicPr>
        <p:blipFill>
          <a:blip r:embed="rId2"/>
          <a:stretch>
            <a:fillRect/>
          </a:stretch>
        </p:blipFill>
        <p:spPr>
          <a:xfrm>
            <a:off x="0" y="-1663492"/>
            <a:ext cx="12041126" cy="8492660"/>
          </a:xfrm>
          <a:prstGeom prst="rect">
            <a:avLst/>
          </a:prstGeom>
        </p:spPr>
      </p:pic>
      <p:pic>
        <p:nvPicPr>
          <p:cNvPr id="5" name="Picture 4">
            <a:extLst>
              <a:ext uri="{FF2B5EF4-FFF2-40B4-BE49-F238E27FC236}">
                <a16:creationId xmlns:a16="http://schemas.microsoft.com/office/drawing/2014/main" id="{CAB6B75B-A9BA-F549-869D-04681BCE800A}"/>
              </a:ext>
            </a:extLst>
          </p:cNvPr>
          <p:cNvPicPr>
            <a:picLocks noChangeAspect="1"/>
          </p:cNvPicPr>
          <p:nvPr/>
        </p:nvPicPr>
        <p:blipFill>
          <a:blip r:embed="rId3"/>
          <a:stretch>
            <a:fillRect/>
          </a:stretch>
        </p:blipFill>
        <p:spPr>
          <a:xfrm>
            <a:off x="0" y="-2231890"/>
            <a:ext cx="12119853" cy="9089890"/>
          </a:xfrm>
          <a:prstGeom prst="rect">
            <a:avLst/>
          </a:prstGeom>
        </p:spPr>
      </p:pic>
      <p:pic>
        <p:nvPicPr>
          <p:cNvPr id="6" name="Picture 5">
            <a:extLst>
              <a:ext uri="{FF2B5EF4-FFF2-40B4-BE49-F238E27FC236}">
                <a16:creationId xmlns:a16="http://schemas.microsoft.com/office/drawing/2014/main" id="{5C3459FD-01CC-CD47-9BDF-6E44FFC57DC7}"/>
              </a:ext>
            </a:extLst>
          </p:cNvPr>
          <p:cNvPicPr>
            <a:picLocks noChangeAspect="1"/>
          </p:cNvPicPr>
          <p:nvPr/>
        </p:nvPicPr>
        <p:blipFill>
          <a:blip r:embed="rId4"/>
          <a:stretch>
            <a:fillRect/>
          </a:stretch>
        </p:blipFill>
        <p:spPr>
          <a:xfrm>
            <a:off x="0" y="-2663456"/>
            <a:ext cx="12695274" cy="9521456"/>
          </a:xfrm>
          <a:prstGeom prst="rect">
            <a:avLst/>
          </a:prstGeom>
        </p:spPr>
      </p:pic>
      <p:pic>
        <p:nvPicPr>
          <p:cNvPr id="7" name="Content Placeholder 7">
            <a:extLst>
              <a:ext uri="{FF2B5EF4-FFF2-40B4-BE49-F238E27FC236}">
                <a16:creationId xmlns:a16="http://schemas.microsoft.com/office/drawing/2014/main" id="{DE06EBF8-BCBD-094C-855E-EB0D32322670}"/>
              </a:ext>
            </a:extLst>
          </p:cNvPr>
          <p:cNvPicPr>
            <a:picLocks noChangeAspect="1"/>
          </p:cNvPicPr>
          <p:nvPr/>
        </p:nvPicPr>
        <p:blipFill>
          <a:blip r:embed="rId5"/>
          <a:stretch>
            <a:fillRect/>
          </a:stretch>
        </p:blipFill>
        <p:spPr>
          <a:xfrm>
            <a:off x="0" y="-3140384"/>
            <a:ext cx="12882856" cy="9662143"/>
          </a:xfrm>
          <a:prstGeom prst="rect">
            <a:avLst/>
          </a:prstGeom>
        </p:spPr>
      </p:pic>
      <p:pic>
        <p:nvPicPr>
          <p:cNvPr id="8" name="Picture 7">
            <a:extLst>
              <a:ext uri="{FF2B5EF4-FFF2-40B4-BE49-F238E27FC236}">
                <a16:creationId xmlns:a16="http://schemas.microsoft.com/office/drawing/2014/main" id="{26599DBD-A32B-5449-9B9C-CD17A5ED91EA}"/>
              </a:ext>
            </a:extLst>
          </p:cNvPr>
          <p:cNvPicPr>
            <a:picLocks noChangeAspect="1"/>
          </p:cNvPicPr>
          <p:nvPr/>
        </p:nvPicPr>
        <p:blipFill>
          <a:blip r:embed="rId6"/>
          <a:stretch>
            <a:fillRect/>
          </a:stretch>
        </p:blipFill>
        <p:spPr>
          <a:xfrm>
            <a:off x="113726" y="1433949"/>
            <a:ext cx="12099918" cy="4353340"/>
          </a:xfrm>
          <a:prstGeom prst="rect">
            <a:avLst/>
          </a:prstGeom>
        </p:spPr>
      </p:pic>
      <p:pic>
        <p:nvPicPr>
          <p:cNvPr id="9" name="Content Placeholder 3">
            <a:hlinkClick r:id="rId7"/>
            <a:extLst>
              <a:ext uri="{FF2B5EF4-FFF2-40B4-BE49-F238E27FC236}">
                <a16:creationId xmlns:a16="http://schemas.microsoft.com/office/drawing/2014/main" id="{E70DD088-1435-0244-B559-08A694B58C41}"/>
              </a:ext>
            </a:extLst>
          </p:cNvPr>
          <p:cNvPicPr>
            <a:picLocks noChangeAspect="1"/>
          </p:cNvPicPr>
          <p:nvPr/>
        </p:nvPicPr>
        <p:blipFill>
          <a:blip r:embed="rId8"/>
          <a:stretch>
            <a:fillRect/>
          </a:stretch>
        </p:blipFill>
        <p:spPr>
          <a:xfrm>
            <a:off x="-157080" y="-933395"/>
            <a:ext cx="13710271" cy="8226164"/>
          </a:xfrm>
          <a:prstGeom prst="rect">
            <a:avLst/>
          </a:prstGeom>
        </p:spPr>
      </p:pic>
      <p:pic>
        <p:nvPicPr>
          <p:cNvPr id="10" name="Picture 9">
            <a:extLst>
              <a:ext uri="{FF2B5EF4-FFF2-40B4-BE49-F238E27FC236}">
                <a16:creationId xmlns:a16="http://schemas.microsoft.com/office/drawing/2014/main" id="{435C5695-6787-8D4D-B542-7D45240F7500}"/>
              </a:ext>
            </a:extLst>
          </p:cNvPr>
          <p:cNvPicPr>
            <a:picLocks noChangeAspect="1"/>
          </p:cNvPicPr>
          <p:nvPr/>
        </p:nvPicPr>
        <p:blipFill>
          <a:blip r:embed="rId9"/>
          <a:stretch>
            <a:fillRect/>
          </a:stretch>
        </p:blipFill>
        <p:spPr>
          <a:xfrm>
            <a:off x="-103096" y="-2499355"/>
            <a:ext cx="13089047" cy="9834283"/>
          </a:xfrm>
          <a:prstGeom prst="rect">
            <a:avLst/>
          </a:prstGeom>
        </p:spPr>
      </p:pic>
    </p:spTree>
    <p:extLst>
      <p:ext uri="{BB962C8B-B14F-4D97-AF65-F5344CB8AC3E}">
        <p14:creationId xmlns:p14="http://schemas.microsoft.com/office/powerpoint/2010/main" val="283947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 DID OUR RESEARCH AND DISCOVERED…</a:t>
            </a:r>
          </a:p>
        </p:txBody>
      </p:sp>
      <p:sp>
        <p:nvSpPr>
          <p:cNvPr id="3" name="Content Placeholder 2"/>
          <p:cNvSpPr>
            <a:spLocks noGrp="1"/>
          </p:cNvSpPr>
          <p:nvPr>
            <p:ph idx="1"/>
          </p:nvPr>
        </p:nvSpPr>
        <p:spPr/>
        <p:txBody>
          <a:bodyPr>
            <a:normAutofit/>
          </a:bodyPr>
          <a:lstStyle/>
          <a:p>
            <a:pPr marL="0" indent="0">
              <a:buNone/>
            </a:pPr>
            <a:r>
              <a:rPr lang="en-US" sz="3200" dirty="0"/>
              <a:t>1) Measure EE: Attempt #6 to build a high school in Gird Valley</a:t>
            </a:r>
          </a:p>
          <a:p>
            <a:endParaRPr lang="en-US" sz="3200" dirty="0"/>
          </a:p>
          <a:p>
            <a:pPr marL="0" indent="0">
              <a:buNone/>
            </a:pPr>
            <a:r>
              <a:rPr lang="en-US" sz="3200" dirty="0"/>
              <a:t>2) No justification for another new high school in the area</a:t>
            </a:r>
          </a:p>
          <a:p>
            <a:pPr marL="0" indent="0">
              <a:buNone/>
            </a:pPr>
            <a:endParaRPr lang="en-US" sz="3200" dirty="0"/>
          </a:p>
          <a:p>
            <a:pPr marL="0" indent="0">
              <a:buNone/>
            </a:pPr>
            <a:r>
              <a:rPr lang="en-US" sz="3200" dirty="0"/>
              <a:t>3) BUSD is financially challenged</a:t>
            </a:r>
          </a:p>
        </p:txBody>
      </p:sp>
    </p:spTree>
    <p:extLst>
      <p:ext uri="{BB962C8B-B14F-4D97-AF65-F5344CB8AC3E}">
        <p14:creationId xmlns:p14="http://schemas.microsoft.com/office/powerpoint/2010/main" val="96161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8875-BC6B-8A4A-BFF4-B3B1199C31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413CA8-6D89-A942-A55D-6D10A16F1A9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B63F056-E52E-3742-89DD-76F27976E325}"/>
              </a:ext>
            </a:extLst>
          </p:cNvPr>
          <p:cNvPicPr>
            <a:picLocks noChangeAspect="1"/>
          </p:cNvPicPr>
          <p:nvPr/>
        </p:nvPicPr>
        <p:blipFill>
          <a:blip r:embed="rId2"/>
          <a:stretch>
            <a:fillRect/>
          </a:stretch>
        </p:blipFill>
        <p:spPr>
          <a:xfrm>
            <a:off x="0" y="-1"/>
            <a:ext cx="12995564" cy="8239941"/>
          </a:xfrm>
          <a:prstGeom prst="rect">
            <a:avLst/>
          </a:prstGeom>
        </p:spPr>
      </p:pic>
      <p:pic>
        <p:nvPicPr>
          <p:cNvPr id="11" name="Picture 10">
            <a:extLst>
              <a:ext uri="{FF2B5EF4-FFF2-40B4-BE49-F238E27FC236}">
                <a16:creationId xmlns:a16="http://schemas.microsoft.com/office/drawing/2014/main" id="{97D68048-B76C-8446-B6F4-91035E494953}"/>
              </a:ext>
            </a:extLst>
          </p:cNvPr>
          <p:cNvPicPr>
            <a:picLocks noChangeAspect="1"/>
          </p:cNvPicPr>
          <p:nvPr/>
        </p:nvPicPr>
        <p:blipFill>
          <a:blip r:embed="rId3"/>
          <a:stretch>
            <a:fillRect/>
          </a:stretch>
        </p:blipFill>
        <p:spPr>
          <a:xfrm>
            <a:off x="-2608788" y="43483"/>
            <a:ext cx="10877492" cy="8239941"/>
          </a:xfrm>
          <a:prstGeom prst="rect">
            <a:avLst/>
          </a:prstGeom>
        </p:spPr>
      </p:pic>
      <p:pic>
        <p:nvPicPr>
          <p:cNvPr id="13" name="Picture 12">
            <a:extLst>
              <a:ext uri="{FF2B5EF4-FFF2-40B4-BE49-F238E27FC236}">
                <a16:creationId xmlns:a16="http://schemas.microsoft.com/office/drawing/2014/main" id="{98A5475E-E60A-124A-8FE4-454E40CA89B5}"/>
              </a:ext>
            </a:extLst>
          </p:cNvPr>
          <p:cNvPicPr>
            <a:picLocks noChangeAspect="1"/>
          </p:cNvPicPr>
          <p:nvPr/>
        </p:nvPicPr>
        <p:blipFill>
          <a:blip r:embed="rId4"/>
          <a:stretch>
            <a:fillRect/>
          </a:stretch>
        </p:blipFill>
        <p:spPr>
          <a:xfrm>
            <a:off x="113782" y="21741"/>
            <a:ext cx="7385491" cy="8326909"/>
          </a:xfrm>
          <a:prstGeom prst="rect">
            <a:avLst/>
          </a:prstGeom>
        </p:spPr>
      </p:pic>
      <p:pic>
        <p:nvPicPr>
          <p:cNvPr id="14" name="Picture 13">
            <a:extLst>
              <a:ext uri="{FF2B5EF4-FFF2-40B4-BE49-F238E27FC236}">
                <a16:creationId xmlns:a16="http://schemas.microsoft.com/office/drawing/2014/main" id="{7A1B7915-3787-2F40-BE05-39C47032087A}"/>
              </a:ext>
            </a:extLst>
          </p:cNvPr>
          <p:cNvPicPr>
            <a:picLocks noChangeAspect="1"/>
          </p:cNvPicPr>
          <p:nvPr/>
        </p:nvPicPr>
        <p:blipFill>
          <a:blip r:embed="rId5"/>
          <a:stretch>
            <a:fillRect/>
          </a:stretch>
        </p:blipFill>
        <p:spPr>
          <a:xfrm>
            <a:off x="6010473" y="43483"/>
            <a:ext cx="6897972" cy="8047582"/>
          </a:xfrm>
          <a:prstGeom prst="rect">
            <a:avLst/>
          </a:prstGeom>
        </p:spPr>
      </p:pic>
      <p:pic>
        <p:nvPicPr>
          <p:cNvPr id="15" name="Picture 2" descr="jan24-1-2015 112.JPG">
            <a:extLst>
              <a:ext uri="{FF2B5EF4-FFF2-40B4-BE49-F238E27FC236}">
                <a16:creationId xmlns:a16="http://schemas.microsoft.com/office/drawing/2014/main" id="{90A066E3-B122-0F44-9894-4AB192AF2E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1796" y="-568484"/>
            <a:ext cx="6296422" cy="95073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B076D994-7E33-6A47-9C41-2DD082B04CE8}"/>
              </a:ext>
            </a:extLst>
          </p:cNvPr>
          <p:cNvPicPr>
            <a:picLocks noChangeAspect="1"/>
          </p:cNvPicPr>
          <p:nvPr/>
        </p:nvPicPr>
        <p:blipFill>
          <a:blip r:embed="rId7"/>
          <a:stretch>
            <a:fillRect/>
          </a:stretch>
        </p:blipFill>
        <p:spPr>
          <a:xfrm>
            <a:off x="2271956" y="-2427940"/>
            <a:ext cx="7187503" cy="9424040"/>
          </a:xfrm>
          <a:prstGeom prst="rect">
            <a:avLst/>
          </a:prstGeom>
          <a:ln>
            <a:noFill/>
          </a:ln>
        </p:spPr>
      </p:pic>
    </p:spTree>
    <p:extLst>
      <p:ext uri="{BB962C8B-B14F-4D97-AF65-F5344CB8AC3E}">
        <p14:creationId xmlns:p14="http://schemas.microsoft.com/office/powerpoint/2010/main" val="264239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t>1) Measure EE is Attempt #6</a:t>
            </a:r>
          </a:p>
        </p:txBody>
      </p:sp>
      <p:sp>
        <p:nvSpPr>
          <p:cNvPr id="3" name="Content Placeholder 2"/>
          <p:cNvSpPr>
            <a:spLocks noGrp="1"/>
          </p:cNvSpPr>
          <p:nvPr>
            <p:ph idx="1"/>
          </p:nvPr>
        </p:nvSpPr>
        <p:spPr>
          <a:xfrm>
            <a:off x="838200" y="1320800"/>
            <a:ext cx="10845800" cy="5054600"/>
          </a:xfrm>
        </p:spPr>
        <p:txBody>
          <a:bodyPr>
            <a:normAutofit fontScale="92500" lnSpcReduction="10000"/>
          </a:bodyPr>
          <a:lstStyle/>
          <a:p>
            <a:pPr marL="0" indent="0">
              <a:buNone/>
            </a:pPr>
            <a:endParaRPr lang="en-US" dirty="0"/>
          </a:p>
          <a:p>
            <a:pPr marL="514350" indent="-514350">
              <a:buFont typeface="+mj-lt"/>
              <a:buAutoNum type="alphaUcPeriod"/>
            </a:pPr>
            <a:r>
              <a:rPr lang="en-US" dirty="0"/>
              <a:t>Measure EE is Attempt #6 since 1978 to build a high school</a:t>
            </a:r>
          </a:p>
          <a:p>
            <a:pPr marL="971550" lvl="1" indent="-514350">
              <a:buFont typeface="+mj-lt"/>
              <a:buAutoNum type="alphaUcPeriod"/>
            </a:pPr>
            <a:r>
              <a:rPr lang="en-US" dirty="0"/>
              <a:t>North of the 76, in Fallbrook’s Gird Valley</a:t>
            </a:r>
          </a:p>
          <a:p>
            <a:pPr marL="1428750" lvl="2" indent="-514350">
              <a:buFont typeface="+mj-lt"/>
              <a:buAutoNum type="alphaUcPeriod"/>
            </a:pPr>
            <a:r>
              <a:rPr lang="en-US" dirty="0"/>
              <a:t>adjacent to Golf Club of California</a:t>
            </a:r>
          </a:p>
          <a:p>
            <a:pPr marL="1428750" lvl="2" indent="-514350">
              <a:buFont typeface="+mj-lt"/>
              <a:buAutoNum type="alphaUcPeriod"/>
            </a:pPr>
            <a:r>
              <a:rPr lang="en-US" dirty="0"/>
              <a:t>very high wildfire zone </a:t>
            </a:r>
          </a:p>
          <a:p>
            <a:pPr marL="971550" lvl="1" indent="-514350">
              <a:buFont typeface="+mj-lt"/>
              <a:buAutoNum type="alphaUcPeriod"/>
            </a:pPr>
            <a:r>
              <a:rPr lang="en-US" dirty="0"/>
              <a:t>1.1 miles from northernmost edge of the District</a:t>
            </a:r>
          </a:p>
          <a:p>
            <a:pPr marL="1428750" lvl="2" indent="-514350">
              <a:buFont typeface="+mj-lt"/>
              <a:buAutoNum type="alphaUcPeriod"/>
            </a:pPr>
            <a:r>
              <a:rPr lang="en-US" dirty="0"/>
              <a:t>Inconvenient, not centrally located</a:t>
            </a:r>
          </a:p>
          <a:p>
            <a:pPr marL="514350" indent="-514350">
              <a:buFont typeface="+mj-lt"/>
              <a:buAutoNum type="alphaUcPeriod"/>
            </a:pPr>
            <a:r>
              <a:rPr lang="en-US" dirty="0"/>
              <a:t>Measure EE, a $38M bond measure for a high school, is actually for just Phase I of III</a:t>
            </a:r>
          </a:p>
          <a:p>
            <a:pPr marL="514350" indent="-514350">
              <a:buFont typeface="+mj-lt"/>
              <a:buAutoNum type="alphaUcPeriod"/>
            </a:pPr>
            <a:r>
              <a:rPr lang="en-US" dirty="0"/>
              <a:t>Expect bond measures #7 and #8 to follow for $100M+ (double that to include interest) to build a 1,500-student high school</a:t>
            </a:r>
          </a:p>
          <a:p>
            <a:pPr marL="514350" indent="-514350">
              <a:buFont typeface="+mj-lt"/>
              <a:buAutoNum type="alphaUcPeriod"/>
            </a:pPr>
            <a:r>
              <a:rPr lang="en-US" dirty="0"/>
              <a:t>This is slow growth Bonsall/Fallbrook so expect Measure EE to benefit and help trigger sprawl development</a:t>
            </a:r>
          </a:p>
        </p:txBody>
      </p:sp>
    </p:spTree>
    <p:extLst>
      <p:ext uri="{BB962C8B-B14F-4D97-AF65-F5344CB8AC3E}">
        <p14:creationId xmlns:p14="http://schemas.microsoft.com/office/powerpoint/2010/main" val="12471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79E-17B4-8D41-B4E8-C90BE6CF1DF5}"/>
              </a:ext>
            </a:extLst>
          </p:cNvPr>
          <p:cNvSpPr>
            <a:spLocks noGrp="1"/>
          </p:cNvSpPr>
          <p:nvPr>
            <p:ph type="title"/>
          </p:nvPr>
        </p:nvSpPr>
        <p:spPr>
          <a:xfrm>
            <a:off x="355601" y="365126"/>
            <a:ext cx="11026632" cy="1001796"/>
          </a:xfrm>
        </p:spPr>
        <p:txBody>
          <a:bodyPr>
            <a:normAutofit/>
          </a:bodyPr>
          <a:lstStyle/>
          <a:p>
            <a:pPr marL="0" indent="0"/>
            <a:r>
              <a:rPr lang="en-US" b="1" dirty="0"/>
              <a:t>2) No justification for another new high school</a:t>
            </a:r>
          </a:p>
        </p:txBody>
      </p:sp>
      <p:sp>
        <p:nvSpPr>
          <p:cNvPr id="3" name="Content Placeholder 2">
            <a:extLst>
              <a:ext uri="{FF2B5EF4-FFF2-40B4-BE49-F238E27FC236}">
                <a16:creationId xmlns:a16="http://schemas.microsoft.com/office/drawing/2014/main" id="{4E037BF5-23B4-6A42-A2BC-D01D0A8C9B55}"/>
              </a:ext>
            </a:extLst>
          </p:cNvPr>
          <p:cNvSpPr>
            <a:spLocks noGrp="1"/>
          </p:cNvSpPr>
          <p:nvPr>
            <p:ph idx="1"/>
          </p:nvPr>
        </p:nvSpPr>
        <p:spPr>
          <a:xfrm>
            <a:off x="628650" y="1366922"/>
            <a:ext cx="10903708" cy="5265890"/>
          </a:xfrm>
        </p:spPr>
        <p:txBody>
          <a:bodyPr>
            <a:normAutofit/>
          </a:bodyPr>
          <a:lstStyle/>
          <a:p>
            <a:pPr marL="514350" indent="-514350">
              <a:buAutoNum type="alphaUcParenR"/>
            </a:pPr>
            <a:r>
              <a:rPr lang="en-US" b="1" dirty="0"/>
              <a:t>REALITY: </a:t>
            </a:r>
            <a:r>
              <a:rPr lang="en-US" dirty="0"/>
              <a:t>Enrollment at BUSD is NOT growing</a:t>
            </a:r>
          </a:p>
          <a:p>
            <a:pPr marL="0" indent="0">
              <a:buNone/>
            </a:pPr>
            <a:endParaRPr lang="en-US" dirty="0"/>
          </a:p>
          <a:p>
            <a:pPr marL="457200" lvl="1" indent="0">
              <a:buNone/>
            </a:pPr>
            <a:r>
              <a:rPr lang="en-US" dirty="0" err="1"/>
              <a:t>i</a:t>
            </a:r>
            <a:r>
              <a:rPr lang="en-US" dirty="0"/>
              <a:t>. 2016: BUSD projected a 120% increase in high school enrollment by 2020</a:t>
            </a:r>
          </a:p>
          <a:p>
            <a:pPr marL="457200" lvl="1" indent="0">
              <a:buNone/>
            </a:pPr>
            <a:endParaRPr lang="en-US" dirty="0"/>
          </a:p>
          <a:p>
            <a:pPr marL="457200" lvl="1" indent="0">
              <a:buNone/>
            </a:pPr>
            <a:r>
              <a:rPr lang="en-US" dirty="0"/>
              <a:t>ii. </a:t>
            </a:r>
            <a:r>
              <a:rPr lang="en-US" b="1" dirty="0"/>
              <a:t>REALITY: </a:t>
            </a:r>
            <a:r>
              <a:rPr lang="en-US" dirty="0"/>
              <a:t>Lots of choices, low BUSD retention rates, enrollment declined in 2018</a:t>
            </a:r>
          </a:p>
          <a:p>
            <a:pPr marL="457200" lvl="1" indent="0">
              <a:buNone/>
            </a:pPr>
            <a:endParaRPr lang="en-US" dirty="0"/>
          </a:p>
          <a:p>
            <a:pPr marL="457200" lvl="1" indent="0">
              <a:buNone/>
            </a:pPr>
            <a:r>
              <a:rPr lang="en-US" dirty="0"/>
              <a:t>iii. 2021: State of CA predicts long term declining enrollment trend starting 2021</a:t>
            </a:r>
          </a:p>
          <a:p>
            <a:pPr lvl="2"/>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281D1D47-83BD-B646-B3B2-37C8176BB949}"/>
              </a:ext>
            </a:extLst>
          </p:cNvPr>
          <p:cNvSpPr txBox="1"/>
          <p:nvPr/>
        </p:nvSpPr>
        <p:spPr>
          <a:xfrm>
            <a:off x="11532358" y="480401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3973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79E-17B4-8D41-B4E8-C90BE6CF1DF5}"/>
              </a:ext>
            </a:extLst>
          </p:cNvPr>
          <p:cNvSpPr>
            <a:spLocks noGrp="1"/>
          </p:cNvSpPr>
          <p:nvPr>
            <p:ph type="title"/>
          </p:nvPr>
        </p:nvSpPr>
        <p:spPr>
          <a:xfrm>
            <a:off x="691895" y="584582"/>
            <a:ext cx="10544033" cy="1001796"/>
          </a:xfrm>
        </p:spPr>
        <p:txBody>
          <a:bodyPr>
            <a:normAutofit fontScale="90000"/>
          </a:bodyPr>
          <a:lstStyle/>
          <a:p>
            <a:br>
              <a:rPr lang="en-US" b="1" dirty="0"/>
            </a:br>
            <a:r>
              <a:rPr lang="en-US" b="1" dirty="0"/>
              <a:t>2) No justifications for another new high school</a:t>
            </a:r>
            <a:br>
              <a:rPr lang="en-US" dirty="0"/>
            </a:br>
            <a:endParaRPr lang="en-US" dirty="0"/>
          </a:p>
        </p:txBody>
      </p:sp>
      <p:sp>
        <p:nvSpPr>
          <p:cNvPr id="3" name="Content Placeholder 2">
            <a:extLst>
              <a:ext uri="{FF2B5EF4-FFF2-40B4-BE49-F238E27FC236}">
                <a16:creationId xmlns:a16="http://schemas.microsoft.com/office/drawing/2014/main" id="{4E037BF5-23B4-6A42-A2BC-D01D0A8C9B55}"/>
              </a:ext>
            </a:extLst>
          </p:cNvPr>
          <p:cNvSpPr>
            <a:spLocks noGrp="1"/>
          </p:cNvSpPr>
          <p:nvPr>
            <p:ph idx="1"/>
          </p:nvPr>
        </p:nvSpPr>
        <p:spPr>
          <a:xfrm>
            <a:off x="440411" y="1788600"/>
            <a:ext cx="11089945" cy="5265890"/>
          </a:xfrm>
        </p:spPr>
        <p:txBody>
          <a:bodyPr>
            <a:normAutofit/>
          </a:bodyPr>
          <a:lstStyle/>
          <a:p>
            <a:pPr marL="0" indent="0">
              <a:buNone/>
            </a:pPr>
            <a:r>
              <a:rPr lang="en-US" b="1" dirty="0"/>
              <a:t>B) Reality: BUSD Has Adequate Housing/Classrooms</a:t>
            </a:r>
            <a:endParaRPr lang="en-US" dirty="0"/>
          </a:p>
          <a:p>
            <a:pPr marL="571500" indent="-571500">
              <a:buFont typeface="+mj-lt"/>
              <a:buAutoNum type="romanLcPeriod"/>
            </a:pPr>
            <a:r>
              <a:rPr lang="en-US" dirty="0"/>
              <a:t>2012 unification (expanded from K-8 to K-12, Lilac Hills Ranch funded): BUSD said it could accommodate a small high school of 500 to 600 students at Sullivan Middle School Campus</a:t>
            </a:r>
          </a:p>
          <a:p>
            <a:pPr marL="571500" indent="-571500">
              <a:buAutoNum type="romanLcPeriod" startAt="2"/>
            </a:pPr>
            <a:r>
              <a:rPr lang="en-US" dirty="0"/>
              <a:t>Sept 2016: BUSD borrowed, built and opened state-of-the-art two-story high school with 10 classrooms, two high school quality labs </a:t>
            </a:r>
          </a:p>
          <a:p>
            <a:pPr marL="571500" indent="-571500">
              <a:buAutoNum type="romanLcPeriod" startAt="2"/>
            </a:pPr>
            <a:r>
              <a:rPr lang="en-US" dirty="0"/>
              <a:t>Nov 2016: $58M Measure DD, BUSD proposed high school for 1,500 and performing arts center (LHR funded), Failed Attempt #5 </a:t>
            </a:r>
          </a:p>
          <a:p>
            <a:pPr marL="571500" indent="-571500">
              <a:buFont typeface="Arial" panose="020B0604020202020204" pitchFamily="34" charset="0"/>
              <a:buAutoNum type="romanLcPeriod" startAt="2"/>
            </a:pPr>
            <a:r>
              <a:rPr lang="en-US" dirty="0"/>
              <a:t>June 2018: BUSD’s high school graduating class was just 57 students</a:t>
            </a:r>
          </a:p>
          <a:p>
            <a:pPr marL="571500" indent="-571500">
              <a:buFont typeface="Arial" panose="020B0604020202020204" pitchFamily="34" charset="0"/>
              <a:buAutoNum type="romanLcPeriod" startAt="2"/>
            </a:pPr>
            <a:r>
              <a:rPr lang="en-US" dirty="0"/>
              <a:t>Nov 6, 2018: $38M Measure EE (LHR funded), Attempt #6</a:t>
            </a:r>
          </a:p>
          <a:p>
            <a:endParaRPr lang="en-US" dirty="0"/>
          </a:p>
          <a:p>
            <a:pPr marL="0" indent="0">
              <a:buNone/>
            </a:pPr>
            <a:endParaRPr lang="en-US" dirty="0"/>
          </a:p>
        </p:txBody>
      </p:sp>
      <p:pic>
        <p:nvPicPr>
          <p:cNvPr id="6" name="Picture 5">
            <a:extLst>
              <a:ext uri="{FF2B5EF4-FFF2-40B4-BE49-F238E27FC236}">
                <a16:creationId xmlns:a16="http://schemas.microsoft.com/office/drawing/2014/main" id="{240F676E-2975-844D-854C-D250B3FC94AD}"/>
              </a:ext>
            </a:extLst>
          </p:cNvPr>
          <p:cNvPicPr>
            <a:picLocks noChangeAspect="1"/>
          </p:cNvPicPr>
          <p:nvPr/>
        </p:nvPicPr>
        <p:blipFill>
          <a:blip r:embed="rId2"/>
          <a:stretch>
            <a:fillRect/>
          </a:stretch>
        </p:blipFill>
        <p:spPr>
          <a:xfrm>
            <a:off x="281350" y="-396815"/>
            <a:ext cx="11365122" cy="7451305"/>
          </a:xfrm>
          <a:prstGeom prst="rect">
            <a:avLst/>
          </a:prstGeom>
        </p:spPr>
      </p:pic>
    </p:spTree>
    <p:extLst>
      <p:ext uri="{BB962C8B-B14F-4D97-AF65-F5344CB8AC3E}">
        <p14:creationId xmlns:p14="http://schemas.microsoft.com/office/powerpoint/2010/main" val="65326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xit" presetSubtype="0" fill="hold" nodeType="clickEffect">
                                  <p:stCondLst>
                                    <p:cond delay="0"/>
                                  </p:stCondLst>
                                  <p:childTnLst>
                                    <p:animEffect transition="out" filter="dissolv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50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3CA3-0B39-7845-8D14-469CF03B31B1}"/>
              </a:ext>
            </a:extLst>
          </p:cNvPr>
          <p:cNvSpPr>
            <a:spLocks noGrp="1"/>
          </p:cNvSpPr>
          <p:nvPr>
            <p:ph type="title"/>
          </p:nvPr>
        </p:nvSpPr>
        <p:spPr/>
        <p:txBody>
          <a:bodyPr>
            <a:normAutofit fontScale="90000"/>
          </a:bodyPr>
          <a:lstStyle/>
          <a:p>
            <a:r>
              <a:rPr lang="en-US" b="1" dirty="0"/>
              <a:t>2)No justification for another new high school</a:t>
            </a:r>
            <a:br>
              <a:rPr lang="en-US" b="1" dirty="0"/>
            </a:br>
            <a:r>
              <a:rPr lang="en-US" sz="4000" b="1" dirty="0"/>
              <a:t>B) REALITY: BUSD Has Adequate Housing/Classrooms</a:t>
            </a:r>
            <a:br>
              <a:rPr lang="en-US" b="1" dirty="0"/>
            </a:br>
            <a:endParaRPr lang="en-US" dirty="0"/>
          </a:p>
        </p:txBody>
      </p:sp>
      <p:pic>
        <p:nvPicPr>
          <p:cNvPr id="4" name="Content Placeholder 3">
            <a:extLst>
              <a:ext uri="{FF2B5EF4-FFF2-40B4-BE49-F238E27FC236}">
                <a16:creationId xmlns:a16="http://schemas.microsoft.com/office/drawing/2014/main" id="{2D40238B-64C5-BE4B-A726-35CADB153FD1}"/>
              </a:ext>
            </a:extLst>
          </p:cNvPr>
          <p:cNvPicPr>
            <a:picLocks noGrp="1" noChangeAspect="1"/>
          </p:cNvPicPr>
          <p:nvPr>
            <p:ph idx="1"/>
          </p:nvPr>
        </p:nvPicPr>
        <p:blipFill>
          <a:blip r:embed="rId2"/>
          <a:stretch>
            <a:fillRect/>
          </a:stretch>
        </p:blipFill>
        <p:spPr>
          <a:xfrm>
            <a:off x="1492898" y="1385744"/>
            <a:ext cx="9489950" cy="5244447"/>
          </a:xfrm>
          <a:prstGeom prst="rect">
            <a:avLst/>
          </a:prstGeom>
        </p:spPr>
      </p:pic>
    </p:spTree>
    <p:extLst>
      <p:ext uri="{BB962C8B-B14F-4D97-AF65-F5344CB8AC3E}">
        <p14:creationId xmlns:p14="http://schemas.microsoft.com/office/powerpoint/2010/main" val="255058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79E-17B4-8D41-B4E8-C90BE6CF1DF5}"/>
              </a:ext>
            </a:extLst>
          </p:cNvPr>
          <p:cNvSpPr>
            <a:spLocks noGrp="1"/>
          </p:cNvSpPr>
          <p:nvPr>
            <p:ph type="title"/>
          </p:nvPr>
        </p:nvSpPr>
        <p:spPr>
          <a:xfrm>
            <a:off x="284481" y="365126"/>
            <a:ext cx="11097752" cy="1001796"/>
          </a:xfrm>
        </p:spPr>
        <p:txBody>
          <a:bodyPr/>
          <a:lstStyle/>
          <a:p>
            <a:r>
              <a:rPr lang="en-US" b="1" dirty="0"/>
              <a:t>2) No justification for another new high school</a:t>
            </a:r>
            <a:endParaRPr lang="en-US" dirty="0"/>
          </a:p>
        </p:txBody>
      </p:sp>
      <p:sp>
        <p:nvSpPr>
          <p:cNvPr id="3" name="Content Placeholder 2">
            <a:extLst>
              <a:ext uri="{FF2B5EF4-FFF2-40B4-BE49-F238E27FC236}">
                <a16:creationId xmlns:a16="http://schemas.microsoft.com/office/drawing/2014/main" id="{4E037BF5-23B4-6A42-A2BC-D01D0A8C9B55}"/>
              </a:ext>
            </a:extLst>
          </p:cNvPr>
          <p:cNvSpPr>
            <a:spLocks noGrp="1"/>
          </p:cNvSpPr>
          <p:nvPr>
            <p:ph idx="1"/>
          </p:nvPr>
        </p:nvSpPr>
        <p:spPr>
          <a:xfrm>
            <a:off x="537947" y="1366922"/>
            <a:ext cx="11089945" cy="5265890"/>
          </a:xfrm>
        </p:spPr>
        <p:txBody>
          <a:bodyPr>
            <a:normAutofit lnSpcReduction="10000"/>
          </a:bodyPr>
          <a:lstStyle/>
          <a:p>
            <a:r>
              <a:rPr lang="en-US" dirty="0"/>
              <a:t>Reality: 7,798 housing units in District (Cal-Muni) </a:t>
            </a:r>
          </a:p>
          <a:p>
            <a:pPr lvl="1"/>
            <a:r>
              <a:rPr lang="en-US" dirty="0"/>
              <a:t>generating 344 </a:t>
            </a:r>
            <a:r>
              <a:rPr lang="en-US" dirty="0" err="1"/>
              <a:t>HS’ers</a:t>
            </a:r>
            <a:r>
              <a:rPr lang="en-US" dirty="0"/>
              <a:t> in 2018-2019 at BUSD</a:t>
            </a:r>
          </a:p>
          <a:p>
            <a:pPr lvl="2"/>
            <a:r>
              <a:rPr lang="en-US" dirty="0"/>
              <a:t>+10% (780 units) = 34 students</a:t>
            </a:r>
          </a:p>
          <a:p>
            <a:pPr lvl="2"/>
            <a:r>
              <a:rPr lang="en-US" dirty="0"/>
              <a:t>+20% (1,560 units) = 69 students</a:t>
            </a:r>
          </a:p>
          <a:p>
            <a:pPr lvl="2"/>
            <a:r>
              <a:rPr lang="en-US" dirty="0"/>
              <a:t>+30% (2,339 units) = 103 student </a:t>
            </a:r>
          </a:p>
          <a:p>
            <a:r>
              <a:rPr lang="en-US" dirty="0"/>
              <a:t>Reality: Strong competition, overcapacity in area</a:t>
            </a:r>
          </a:p>
          <a:p>
            <a:pPr lvl="1"/>
            <a:r>
              <a:rPr lang="en-US" dirty="0"/>
              <a:t>32 public (including charter schools) and 15 private high schools ringing BUSD</a:t>
            </a:r>
          </a:p>
          <a:p>
            <a:pPr lvl="1"/>
            <a:r>
              <a:rPr lang="en-US" dirty="0"/>
              <a:t>Fallbrook Union High School (capacity 3,000+) enrollment down 30%</a:t>
            </a:r>
          </a:p>
          <a:p>
            <a:pPr lvl="1"/>
            <a:r>
              <a:rPr lang="en-US" dirty="0"/>
              <a:t>Online learning moving education from brick and mortar to digital age</a:t>
            </a:r>
          </a:p>
          <a:p>
            <a:pPr lvl="1"/>
            <a:r>
              <a:rPr lang="en-US" sz="2400" dirty="0" err="1"/>
              <a:t>GreatSchools.org</a:t>
            </a:r>
            <a:r>
              <a:rPr lang="en-US" sz="2400" dirty="0"/>
              <a:t> lists 118 high school options within 15 miles of 92003</a:t>
            </a:r>
          </a:p>
          <a:p>
            <a:pPr lvl="1"/>
            <a:endParaRPr lang="en-US" dirty="0"/>
          </a:p>
          <a:p>
            <a:r>
              <a:rPr lang="en-US" dirty="0"/>
              <a:t>Reality: California predicts long-term declining trend as of 2021 (</a:t>
            </a:r>
            <a:r>
              <a:rPr lang="en-US" dirty="0">
                <a:hlinkClick r:id="rId2"/>
              </a:rPr>
              <a:t>SDUT</a:t>
            </a:r>
            <a:r>
              <a:rPr lang="en-US" dirty="0"/>
              <a:t>)</a:t>
            </a:r>
          </a:p>
          <a:p>
            <a:pPr lvl="2"/>
            <a:r>
              <a:rPr lang="en-US" dirty="0"/>
              <a:t>“…declining birth rates and lower in-migration rates will send school enrollment on a continuous decline, </a:t>
            </a:r>
            <a:r>
              <a:rPr lang="en-US" dirty="0">
                <a:hlinkClick r:id="rId3"/>
              </a:rPr>
              <a:t>according to state enrollment projections</a:t>
            </a:r>
            <a:r>
              <a:rPr lang="en-US" dirty="0"/>
              <a:t>.”</a:t>
            </a:r>
          </a:p>
          <a:p>
            <a:pPr lvl="2"/>
            <a:endParaRPr lang="en-US" dirty="0"/>
          </a:p>
          <a:p>
            <a:pPr marL="914400" lvl="2" indent="0">
              <a:buNone/>
            </a:pPr>
            <a:endParaRPr lang="en-US" dirty="0"/>
          </a:p>
          <a:p>
            <a:pPr marL="457200" lvl="1"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108589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9C4E-682A-C741-85DE-0CC71E3C3EF4}"/>
              </a:ext>
            </a:extLst>
          </p:cNvPr>
          <p:cNvSpPr>
            <a:spLocks noGrp="1"/>
          </p:cNvSpPr>
          <p:nvPr>
            <p:ph type="title"/>
          </p:nvPr>
        </p:nvSpPr>
        <p:spPr>
          <a:xfrm>
            <a:off x="406400" y="365125"/>
            <a:ext cx="10947400" cy="1325563"/>
          </a:xfrm>
        </p:spPr>
        <p:txBody>
          <a:bodyPr/>
          <a:lstStyle/>
          <a:p>
            <a:r>
              <a:rPr lang="en-US" b="1" dirty="0"/>
              <a:t>3) BUSD is financially challenged</a:t>
            </a:r>
          </a:p>
        </p:txBody>
      </p:sp>
      <p:sp>
        <p:nvSpPr>
          <p:cNvPr id="3" name="Content Placeholder 2">
            <a:extLst>
              <a:ext uri="{FF2B5EF4-FFF2-40B4-BE49-F238E27FC236}">
                <a16:creationId xmlns:a16="http://schemas.microsoft.com/office/drawing/2014/main" id="{1AD06397-206F-BA4D-B397-9D3597F0CDAF}"/>
              </a:ext>
            </a:extLst>
          </p:cNvPr>
          <p:cNvSpPr>
            <a:spLocks noGrp="1"/>
          </p:cNvSpPr>
          <p:nvPr>
            <p:ph idx="1"/>
          </p:nvPr>
        </p:nvSpPr>
        <p:spPr>
          <a:xfrm>
            <a:off x="406399" y="1529255"/>
            <a:ext cx="11497733" cy="4922345"/>
          </a:xfrm>
        </p:spPr>
        <p:txBody>
          <a:bodyPr>
            <a:normAutofit/>
          </a:bodyPr>
          <a:lstStyle/>
          <a:p>
            <a:pPr marL="514350" indent="-514350">
              <a:buFont typeface="+mj-lt"/>
              <a:buAutoNum type="alphaUcPeriod"/>
            </a:pPr>
            <a:r>
              <a:rPr lang="en-US" sz="3200" dirty="0"/>
              <a:t>Deficit spending for over seven years</a:t>
            </a:r>
          </a:p>
          <a:p>
            <a:pPr marL="514350" indent="-514350">
              <a:buFont typeface="+mj-lt"/>
              <a:buAutoNum type="alphaUcPeriod"/>
            </a:pPr>
            <a:r>
              <a:rPr lang="en-US" sz="3200" dirty="0"/>
              <a:t>BUSD reserves declined from 30.8% to  +/-3% legal limit</a:t>
            </a:r>
          </a:p>
          <a:p>
            <a:pPr marL="514350" indent="-514350">
              <a:buFont typeface="+mj-lt"/>
              <a:buAutoNum type="alphaUcPeriod"/>
            </a:pPr>
            <a:r>
              <a:rPr lang="en-US" sz="3200" dirty="0"/>
              <a:t>Fall 2017, 2018: BUSD borrowed $2.7M for operating expenses</a:t>
            </a:r>
          </a:p>
          <a:p>
            <a:pPr marL="514350" indent="-514350">
              <a:buFont typeface="+mj-lt"/>
              <a:buAutoNum type="alphaUcPeriod"/>
            </a:pPr>
            <a:r>
              <a:rPr lang="en-US" sz="3200" dirty="0"/>
              <a:t>BUSD’s liabilities $55.6M (Audit 2017)</a:t>
            </a:r>
          </a:p>
          <a:p>
            <a:pPr marL="971550" lvl="1" indent="-514350">
              <a:buFont typeface="+mj-lt"/>
              <a:buAutoNum type="alphaUcPeriod"/>
            </a:pPr>
            <a:r>
              <a:rPr lang="en-US" sz="2800" dirty="0"/>
              <a:t>-incl. $5.5M Capital Appreciation Bonds w/$18.4M payoff after 2030 (2005 Prop C $17M)</a:t>
            </a:r>
          </a:p>
          <a:p>
            <a:pPr marL="914400" lvl="2" indent="0">
              <a:buNone/>
            </a:pPr>
            <a:endParaRPr lang="en-US" sz="2800" dirty="0"/>
          </a:p>
          <a:p>
            <a:pPr marL="914400" lvl="2" indent="0">
              <a:buNone/>
            </a:pPr>
            <a:endParaRPr lang="en-US" sz="2800" dirty="0"/>
          </a:p>
          <a:p>
            <a:pPr marL="457200" lvl="1" indent="0">
              <a:buNone/>
            </a:pPr>
            <a:endParaRPr lang="en-US" dirty="0"/>
          </a:p>
          <a:p>
            <a:pPr lvl="1"/>
            <a:endParaRPr lang="en-US" dirty="0"/>
          </a:p>
          <a:p>
            <a:pPr lvl="1"/>
            <a:endParaRPr lang="en-US" dirty="0"/>
          </a:p>
          <a:p>
            <a:pPr lvl="1"/>
            <a:endParaRPr lang="en-US" dirty="0"/>
          </a:p>
          <a:p>
            <a:pPr marL="0" indent="0" algn="r">
              <a:buNone/>
            </a:pPr>
            <a:endParaRPr lang="en-US" sz="2200" dirty="0"/>
          </a:p>
        </p:txBody>
      </p:sp>
    </p:spTree>
    <p:extLst>
      <p:ext uri="{BB962C8B-B14F-4D97-AF65-F5344CB8AC3E}">
        <p14:creationId xmlns:p14="http://schemas.microsoft.com/office/powerpoint/2010/main" val="349876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9C4E-682A-C741-85DE-0CC71E3C3EF4}"/>
              </a:ext>
            </a:extLst>
          </p:cNvPr>
          <p:cNvSpPr>
            <a:spLocks noGrp="1"/>
          </p:cNvSpPr>
          <p:nvPr>
            <p:ph type="title"/>
          </p:nvPr>
        </p:nvSpPr>
        <p:spPr>
          <a:xfrm>
            <a:off x="406400" y="365125"/>
            <a:ext cx="10947400" cy="1325563"/>
          </a:xfrm>
        </p:spPr>
        <p:txBody>
          <a:bodyPr/>
          <a:lstStyle/>
          <a:p>
            <a:r>
              <a:rPr lang="en-US" b="1" dirty="0"/>
              <a:t>3) BUSD is financially challenged, contd.</a:t>
            </a:r>
          </a:p>
        </p:txBody>
      </p:sp>
      <p:sp>
        <p:nvSpPr>
          <p:cNvPr id="3" name="Content Placeholder 2">
            <a:extLst>
              <a:ext uri="{FF2B5EF4-FFF2-40B4-BE49-F238E27FC236}">
                <a16:creationId xmlns:a16="http://schemas.microsoft.com/office/drawing/2014/main" id="{1AD06397-206F-BA4D-B397-9D3597F0CDAF}"/>
              </a:ext>
            </a:extLst>
          </p:cNvPr>
          <p:cNvSpPr>
            <a:spLocks noGrp="1"/>
          </p:cNvSpPr>
          <p:nvPr>
            <p:ph idx="1"/>
          </p:nvPr>
        </p:nvSpPr>
        <p:spPr>
          <a:xfrm>
            <a:off x="406400" y="1690688"/>
            <a:ext cx="11297920" cy="4923472"/>
          </a:xfrm>
        </p:spPr>
        <p:txBody>
          <a:bodyPr>
            <a:normAutofit lnSpcReduction="10000"/>
          </a:bodyPr>
          <a:lstStyle/>
          <a:p>
            <a:pPr marL="514350" indent="-514350">
              <a:buFont typeface="+mj-lt"/>
              <a:buAutoNum type="alphaUcPeriod"/>
            </a:pPr>
            <a:r>
              <a:rPr lang="en-US" sz="3200" dirty="0"/>
              <a:t>Dec 2016: After Measure DD failed Nov 2016, BUSD approved $20M lease-leaseback at 14.6%/$300k/month (no notice, not </a:t>
            </a:r>
            <a:r>
              <a:rPr lang="en-US" sz="3200" dirty="0" err="1"/>
              <a:t>competively</a:t>
            </a:r>
            <a:r>
              <a:rPr lang="en-US" sz="3200" dirty="0"/>
              <a:t> bid, legal challenge resulted in its cancellation)</a:t>
            </a:r>
          </a:p>
          <a:p>
            <a:pPr marL="514350" indent="-514350">
              <a:buFont typeface="+mj-lt"/>
              <a:buAutoNum type="alphaUcPeriod"/>
            </a:pPr>
            <a:r>
              <a:rPr lang="en-US" sz="3200" dirty="0"/>
              <a:t>Before passing a bond, BUSD has spent hundreds of thousands $$$ on a Draft EIR + $450K of design work related to Gird Road site</a:t>
            </a:r>
            <a:endParaRPr lang="en-US" sz="2800" dirty="0"/>
          </a:p>
          <a:p>
            <a:pPr marL="514350" indent="-514350">
              <a:buFont typeface="+mj-lt"/>
              <a:buAutoNum type="alphaUcPeriod"/>
            </a:pPr>
            <a:r>
              <a:rPr lang="en-US" sz="3200" dirty="0"/>
              <a:t>BUSD debt per student: $13,700 (CA average $8,800)</a:t>
            </a:r>
          </a:p>
          <a:p>
            <a:pPr marL="514350" indent="-514350">
              <a:buFont typeface="+mj-lt"/>
              <a:buAutoNum type="alphaUcPeriod"/>
            </a:pPr>
            <a:r>
              <a:rPr lang="en-US" sz="3200" dirty="0"/>
              <a:t>2018: All three of SD County School Districts that made the </a:t>
            </a:r>
            <a:r>
              <a:rPr lang="en-US" sz="3600" dirty="0"/>
              <a:t>State’s </a:t>
            </a:r>
            <a:r>
              <a:rPr lang="en-US" sz="3600" dirty="0">
                <a:hlinkClick r:id="rId2"/>
              </a:rPr>
              <a:t>Fiscal Red Flag List</a:t>
            </a:r>
            <a:r>
              <a:rPr lang="en-US" sz="3600" dirty="0"/>
              <a:t> are in North County: Oceanside, San Marcos, BUSD</a:t>
            </a:r>
          </a:p>
          <a:p>
            <a:pPr marL="914400" lvl="2" indent="0">
              <a:buNone/>
            </a:pPr>
            <a:endParaRPr lang="en-US" sz="2800" dirty="0"/>
          </a:p>
          <a:p>
            <a:pPr marL="914400" lvl="2" indent="0">
              <a:buNone/>
            </a:pPr>
            <a:endParaRPr lang="en-US" sz="2800" dirty="0"/>
          </a:p>
          <a:p>
            <a:pPr marL="914400" lvl="2" indent="0">
              <a:buNone/>
            </a:pPr>
            <a:endParaRPr lang="en-US" sz="2800" dirty="0"/>
          </a:p>
          <a:p>
            <a:pPr marL="457200" lvl="1" indent="0">
              <a:buNone/>
            </a:pPr>
            <a:endParaRPr lang="en-US" dirty="0"/>
          </a:p>
          <a:p>
            <a:pPr lvl="1"/>
            <a:endParaRPr lang="en-US" dirty="0"/>
          </a:p>
          <a:p>
            <a:pPr lvl="1"/>
            <a:endParaRPr lang="en-US" dirty="0"/>
          </a:p>
          <a:p>
            <a:pPr lvl="1"/>
            <a:endParaRPr lang="en-US" dirty="0"/>
          </a:p>
          <a:p>
            <a:pPr marL="0" indent="0" algn="r">
              <a:buNone/>
            </a:pPr>
            <a:endParaRPr lang="en-US" sz="2200" dirty="0"/>
          </a:p>
        </p:txBody>
      </p:sp>
    </p:spTree>
    <p:extLst>
      <p:ext uri="{BB962C8B-B14F-4D97-AF65-F5344CB8AC3E}">
        <p14:creationId xmlns:p14="http://schemas.microsoft.com/office/powerpoint/2010/main" val="247915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176D02C-05B2-BB48-A4E8-F11F51A5E2BB}"/>
              </a:ext>
            </a:extLst>
          </p:cNvPr>
          <p:cNvPicPr>
            <a:picLocks noGrp="1" noChangeAspect="1"/>
          </p:cNvPicPr>
          <p:nvPr>
            <p:ph idx="1"/>
          </p:nvPr>
        </p:nvPicPr>
        <p:blipFill>
          <a:blip r:embed="rId2"/>
          <a:stretch>
            <a:fillRect/>
          </a:stretch>
        </p:blipFill>
        <p:spPr>
          <a:xfrm>
            <a:off x="1148863" y="0"/>
            <a:ext cx="9941168" cy="7630576"/>
          </a:xfrm>
        </p:spPr>
      </p:pic>
      <p:sp>
        <p:nvSpPr>
          <p:cNvPr id="3" name="TextBox 2">
            <a:hlinkClick r:id="rId3"/>
            <a:extLst>
              <a:ext uri="{FF2B5EF4-FFF2-40B4-BE49-F238E27FC236}">
                <a16:creationId xmlns:a16="http://schemas.microsoft.com/office/drawing/2014/main" id="{18841FED-8516-6A43-BE5A-DAA08D4328E1}"/>
              </a:ext>
            </a:extLst>
          </p:cNvPr>
          <p:cNvSpPr txBox="1"/>
          <p:nvPr/>
        </p:nvSpPr>
        <p:spPr>
          <a:xfrm>
            <a:off x="9144003" y="6222377"/>
            <a:ext cx="2891883" cy="369332"/>
          </a:xfrm>
          <a:prstGeom prst="rect">
            <a:avLst/>
          </a:prstGeom>
          <a:noFill/>
        </p:spPr>
        <p:txBody>
          <a:bodyPr wrap="square" rtlCol="0">
            <a:spAutoFit/>
          </a:bodyPr>
          <a:lstStyle/>
          <a:p>
            <a:r>
              <a:rPr lang="en-US" u="sng" dirty="0">
                <a:hlinkClick r:id="rId3"/>
              </a:rPr>
              <a:t>BUSD 2017 presentation.</a:t>
            </a:r>
            <a:endParaRPr lang="en-US" u="sng" dirty="0"/>
          </a:p>
        </p:txBody>
      </p:sp>
    </p:spTree>
    <p:extLst>
      <p:ext uri="{BB962C8B-B14F-4D97-AF65-F5344CB8AC3E}">
        <p14:creationId xmlns:p14="http://schemas.microsoft.com/office/powerpoint/2010/main" val="335324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46A1-973B-A147-8025-853C6B761BC5}"/>
              </a:ext>
            </a:extLst>
          </p:cNvPr>
          <p:cNvSpPr>
            <a:spLocks noGrp="1"/>
          </p:cNvSpPr>
          <p:nvPr>
            <p:ph type="title"/>
          </p:nvPr>
        </p:nvSpPr>
        <p:spPr/>
        <p:txBody>
          <a:bodyPr/>
          <a:lstStyle/>
          <a:p>
            <a:r>
              <a:rPr lang="en-US" b="1" dirty="0"/>
              <a:t>What can you do to help?</a:t>
            </a:r>
          </a:p>
        </p:txBody>
      </p:sp>
      <p:sp>
        <p:nvSpPr>
          <p:cNvPr id="3" name="Content Placeholder 2">
            <a:extLst>
              <a:ext uri="{FF2B5EF4-FFF2-40B4-BE49-F238E27FC236}">
                <a16:creationId xmlns:a16="http://schemas.microsoft.com/office/drawing/2014/main" id="{424C8B18-D421-9541-AC40-C90D99A0DD54}"/>
              </a:ext>
            </a:extLst>
          </p:cNvPr>
          <p:cNvSpPr>
            <a:spLocks noGrp="1"/>
          </p:cNvSpPr>
          <p:nvPr>
            <p:ph idx="1"/>
          </p:nvPr>
        </p:nvSpPr>
        <p:spPr>
          <a:xfrm>
            <a:off x="728472" y="1690688"/>
            <a:ext cx="5287317" cy="4714984"/>
          </a:xfrm>
        </p:spPr>
        <p:txBody>
          <a:bodyPr>
            <a:normAutofit/>
          </a:bodyPr>
          <a:lstStyle/>
          <a:p>
            <a:r>
              <a:rPr lang="en-US" dirty="0"/>
              <a:t>Vote No on Measure EE</a:t>
            </a:r>
          </a:p>
          <a:p>
            <a:r>
              <a:rPr lang="en-US" dirty="0"/>
              <a:t>BUSD Board Election: </a:t>
            </a:r>
          </a:p>
          <a:p>
            <a:pPr lvl="1"/>
            <a:r>
              <a:rPr lang="en-US" dirty="0"/>
              <a:t>Four-year term</a:t>
            </a:r>
          </a:p>
          <a:p>
            <a:pPr lvl="2"/>
            <a:r>
              <a:rPr lang="en-US" dirty="0"/>
              <a:t>Vote for Roger </a:t>
            </a:r>
            <a:r>
              <a:rPr lang="en-US" dirty="0" err="1"/>
              <a:t>Merchat</a:t>
            </a:r>
            <a:r>
              <a:rPr lang="en-US" dirty="0"/>
              <a:t> ONLY</a:t>
            </a:r>
          </a:p>
          <a:p>
            <a:pPr lvl="1"/>
            <a:r>
              <a:rPr lang="en-US" dirty="0"/>
              <a:t>Two-year term</a:t>
            </a:r>
          </a:p>
          <a:p>
            <a:pPr lvl="2"/>
            <a:r>
              <a:rPr lang="en-US" dirty="0"/>
              <a:t>Vote for Dr. Sylvia Tucker ONLY</a:t>
            </a:r>
          </a:p>
          <a:p>
            <a:r>
              <a:rPr lang="en-US" dirty="0"/>
              <a:t>Final push before November 6: </a:t>
            </a:r>
          </a:p>
          <a:p>
            <a:pPr lvl="1"/>
            <a:r>
              <a:rPr lang="en-US" dirty="0"/>
              <a:t>We need your email so we can send you info to share with your family and friends in the District! </a:t>
            </a:r>
          </a:p>
        </p:txBody>
      </p:sp>
      <p:pic>
        <p:nvPicPr>
          <p:cNvPr id="4" name="Picture 3">
            <a:extLst>
              <a:ext uri="{FF2B5EF4-FFF2-40B4-BE49-F238E27FC236}">
                <a16:creationId xmlns:a16="http://schemas.microsoft.com/office/drawing/2014/main" id="{BFCD666A-3E78-7E4B-B857-6A3D45D5352A}"/>
              </a:ext>
            </a:extLst>
          </p:cNvPr>
          <p:cNvPicPr>
            <a:picLocks noChangeAspect="1"/>
          </p:cNvPicPr>
          <p:nvPr/>
        </p:nvPicPr>
        <p:blipFill>
          <a:blip r:embed="rId2"/>
          <a:stretch>
            <a:fillRect/>
          </a:stretch>
        </p:blipFill>
        <p:spPr>
          <a:xfrm>
            <a:off x="6569242" y="2748771"/>
            <a:ext cx="5448300" cy="3656901"/>
          </a:xfrm>
          <a:prstGeom prst="rect">
            <a:avLst/>
          </a:prstGeom>
        </p:spPr>
      </p:pic>
    </p:spTree>
    <p:extLst>
      <p:ext uri="{BB962C8B-B14F-4D97-AF65-F5344CB8AC3E}">
        <p14:creationId xmlns:p14="http://schemas.microsoft.com/office/powerpoint/2010/main" val="127433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55" presetClass="entr" presetSubtype="0"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0.70"/>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70F23-9B5A-254F-B493-70640E344092}"/>
              </a:ext>
            </a:extLst>
          </p:cNvPr>
          <p:cNvSpPr>
            <a:spLocks noGrp="1"/>
          </p:cNvSpPr>
          <p:nvPr>
            <p:ph type="title"/>
          </p:nvPr>
        </p:nvSpPr>
        <p:spPr/>
        <p:txBody>
          <a:bodyPr/>
          <a:lstStyle/>
          <a:p>
            <a:endParaRPr lang="en-US"/>
          </a:p>
        </p:txBody>
      </p:sp>
      <p:pic>
        <p:nvPicPr>
          <p:cNvPr id="4" name="Content Placeholder 3">
            <a:hlinkClick r:id="rId2"/>
            <a:extLst>
              <a:ext uri="{FF2B5EF4-FFF2-40B4-BE49-F238E27FC236}">
                <a16:creationId xmlns:a16="http://schemas.microsoft.com/office/drawing/2014/main" id="{FD0242E7-C5F5-0A45-B086-B01028145240}"/>
              </a:ext>
            </a:extLst>
          </p:cNvPr>
          <p:cNvPicPr>
            <a:picLocks noGrp="1" noChangeAspect="1"/>
          </p:cNvPicPr>
          <p:nvPr>
            <p:ph idx="1"/>
          </p:nvPr>
        </p:nvPicPr>
        <p:blipFill>
          <a:blip r:embed="rId3"/>
          <a:stretch>
            <a:fillRect/>
          </a:stretch>
        </p:blipFill>
        <p:spPr>
          <a:xfrm>
            <a:off x="-167640" y="0"/>
            <a:ext cx="12527280" cy="7516369"/>
          </a:xfrm>
          <a:prstGeom prst="rect">
            <a:avLst/>
          </a:prstGeom>
        </p:spPr>
      </p:pic>
      <p:sp>
        <p:nvSpPr>
          <p:cNvPr id="3" name="TextBox 2">
            <a:extLst>
              <a:ext uri="{FF2B5EF4-FFF2-40B4-BE49-F238E27FC236}">
                <a16:creationId xmlns:a16="http://schemas.microsoft.com/office/drawing/2014/main" id="{6A594C21-FF77-8840-8866-E7ED6E0812D0}"/>
              </a:ext>
            </a:extLst>
          </p:cNvPr>
          <p:cNvSpPr txBox="1"/>
          <p:nvPr/>
        </p:nvSpPr>
        <p:spPr>
          <a:xfrm>
            <a:off x="2800350" y="3343275"/>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02D11451-E317-3841-855F-E6AA63A0C910}"/>
              </a:ext>
            </a:extLst>
          </p:cNvPr>
          <p:cNvSpPr txBox="1"/>
          <p:nvPr/>
        </p:nvSpPr>
        <p:spPr>
          <a:xfrm>
            <a:off x="5187142" y="5968538"/>
            <a:ext cx="6400801" cy="923330"/>
          </a:xfrm>
          <a:prstGeom prst="rect">
            <a:avLst/>
          </a:prstGeom>
          <a:noFill/>
        </p:spPr>
        <p:txBody>
          <a:bodyPr wrap="square" rtlCol="0">
            <a:spAutoFit/>
          </a:bodyPr>
          <a:lstStyle/>
          <a:p>
            <a:r>
              <a:rPr lang="en-US" sz="5400" dirty="0" err="1">
                <a:solidFill>
                  <a:schemeClr val="bg1"/>
                </a:solidFill>
              </a:rPr>
              <a:t>SaveGirdValley.com</a:t>
            </a:r>
            <a:endParaRPr lang="en-US" sz="5400" dirty="0">
              <a:solidFill>
                <a:schemeClr val="bg1"/>
              </a:solidFill>
            </a:endParaRPr>
          </a:p>
        </p:txBody>
      </p:sp>
      <p:sp>
        <p:nvSpPr>
          <p:cNvPr id="9" name="TextBox 8">
            <a:extLst>
              <a:ext uri="{FF2B5EF4-FFF2-40B4-BE49-F238E27FC236}">
                <a16:creationId xmlns:a16="http://schemas.microsoft.com/office/drawing/2014/main" id="{2192A61B-9B2F-DD4B-A805-73E39DCA60DD}"/>
              </a:ext>
            </a:extLst>
          </p:cNvPr>
          <p:cNvSpPr txBox="1"/>
          <p:nvPr/>
        </p:nvSpPr>
        <p:spPr>
          <a:xfrm>
            <a:off x="1895302" y="3712606"/>
            <a:ext cx="9458498" cy="646331"/>
          </a:xfrm>
          <a:prstGeom prst="rect">
            <a:avLst/>
          </a:prstGeom>
          <a:noFill/>
        </p:spPr>
        <p:txBody>
          <a:bodyPr wrap="square" rtlCol="0">
            <a:spAutoFit/>
          </a:bodyPr>
          <a:lstStyle/>
          <a:p>
            <a:r>
              <a:rPr lang="en-US" sz="3600" dirty="0">
                <a:solidFill>
                  <a:schemeClr val="bg1"/>
                </a:solidFill>
              </a:rPr>
              <a:t>Thank you for your time and consideration!</a:t>
            </a:r>
            <a:endParaRPr lang="en-US" sz="3600" dirty="0"/>
          </a:p>
        </p:txBody>
      </p:sp>
    </p:spTree>
    <p:extLst>
      <p:ext uri="{BB962C8B-B14F-4D97-AF65-F5344CB8AC3E}">
        <p14:creationId xmlns:p14="http://schemas.microsoft.com/office/powerpoint/2010/main" val="4150514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46A1-973B-A147-8025-853C6B761BC5}"/>
              </a:ext>
            </a:extLst>
          </p:cNvPr>
          <p:cNvSpPr>
            <a:spLocks noGrp="1"/>
          </p:cNvSpPr>
          <p:nvPr>
            <p:ph type="title"/>
          </p:nvPr>
        </p:nvSpPr>
        <p:spPr/>
        <p:txBody>
          <a:bodyPr/>
          <a:lstStyle/>
          <a:p>
            <a:r>
              <a:rPr lang="en-US" b="1" dirty="0"/>
              <a:t>What can we do to help local education?</a:t>
            </a:r>
          </a:p>
        </p:txBody>
      </p:sp>
      <p:sp>
        <p:nvSpPr>
          <p:cNvPr id="3" name="Content Placeholder 2">
            <a:extLst>
              <a:ext uri="{FF2B5EF4-FFF2-40B4-BE49-F238E27FC236}">
                <a16:creationId xmlns:a16="http://schemas.microsoft.com/office/drawing/2014/main" id="{424C8B18-D421-9541-AC40-C90D99A0DD54}"/>
              </a:ext>
            </a:extLst>
          </p:cNvPr>
          <p:cNvSpPr>
            <a:spLocks noGrp="1"/>
          </p:cNvSpPr>
          <p:nvPr>
            <p:ph idx="1"/>
          </p:nvPr>
        </p:nvSpPr>
        <p:spPr>
          <a:xfrm>
            <a:off x="838199" y="1540932"/>
            <a:ext cx="10964333" cy="4978401"/>
          </a:xfrm>
        </p:spPr>
        <p:txBody>
          <a:bodyPr>
            <a:normAutofit fontScale="85000" lnSpcReduction="20000"/>
          </a:bodyPr>
          <a:lstStyle/>
          <a:p>
            <a:r>
              <a:rPr lang="en-US" dirty="0"/>
              <a:t>Planning, Utilization of Space, Traffic Reduction, Evac Plans</a:t>
            </a:r>
          </a:p>
          <a:p>
            <a:pPr lvl="1"/>
            <a:r>
              <a:rPr lang="en-US" dirty="0"/>
              <a:t>Realistically evaluate area competition, capacity and move into digital era</a:t>
            </a:r>
          </a:p>
          <a:p>
            <a:pPr lvl="1"/>
            <a:r>
              <a:rPr lang="en-US" dirty="0"/>
              <a:t>Create heat map to understand location and density of students</a:t>
            </a:r>
          </a:p>
          <a:p>
            <a:pPr lvl="1"/>
            <a:r>
              <a:rPr lang="en-US" dirty="0"/>
              <a:t>Create Master Plan with full costs to address full needs over at least a decade</a:t>
            </a:r>
          </a:p>
          <a:p>
            <a:pPr lvl="1"/>
            <a:r>
              <a:rPr lang="en-US" dirty="0"/>
              <a:t>Efficiently utilize existing space</a:t>
            </a:r>
          </a:p>
          <a:p>
            <a:pPr lvl="2"/>
            <a:r>
              <a:rPr lang="en-US" dirty="0"/>
              <a:t>Move younger students from SMS to BUSD’s two  elementary schools</a:t>
            </a:r>
          </a:p>
          <a:p>
            <a:pPr lvl="2"/>
            <a:r>
              <a:rPr lang="en-US" dirty="0"/>
              <a:t>Keep current high school (per State, County, FCPG ), in centrally-located complex</a:t>
            </a:r>
          </a:p>
          <a:p>
            <a:pPr lvl="1"/>
            <a:r>
              <a:rPr lang="en-US" dirty="0"/>
              <a:t>Implement carpooling to reduce traffic and assist with emergency evacuations</a:t>
            </a:r>
          </a:p>
          <a:p>
            <a:r>
              <a:rPr lang="en-US" dirty="0"/>
              <a:t>Commit BUSD to Fiscal Responsibility</a:t>
            </a:r>
          </a:p>
          <a:p>
            <a:pPr lvl="1"/>
            <a:r>
              <a:rPr lang="en-US" dirty="0"/>
              <a:t>Reveal Capital Appreciation Bonds in audits</a:t>
            </a:r>
          </a:p>
          <a:p>
            <a:pPr lvl="1"/>
            <a:r>
              <a:rPr lang="en-US" dirty="0"/>
              <a:t>Include # enrollment, #s on campus daily, capacity (permanent and temp) in audits</a:t>
            </a:r>
          </a:p>
          <a:p>
            <a:pPr lvl="1"/>
            <a:r>
              <a:rPr lang="en-US" dirty="0"/>
              <a:t>Maintain reserves at 10%+ without more debt </a:t>
            </a:r>
          </a:p>
          <a:p>
            <a:pPr lvl="1"/>
            <a:r>
              <a:rPr lang="en-US" dirty="0"/>
              <a:t>Sell Fallbrook property per State/County/FCPG’s advice </a:t>
            </a:r>
          </a:p>
          <a:p>
            <a:pPr lvl="1"/>
            <a:r>
              <a:rPr lang="en-US" dirty="0"/>
              <a:t>Secure grants for safety, security and renovation of tracks (we found 16 grants)</a:t>
            </a:r>
          </a:p>
          <a:p>
            <a:r>
              <a:rPr lang="en-US" dirty="0"/>
              <a:t>Commit BUSD to addressing lack of transparency</a:t>
            </a:r>
          </a:p>
          <a:p>
            <a:pPr lvl="1"/>
            <a:r>
              <a:rPr lang="en-US" dirty="0"/>
              <a:t>Create online audio archive for meetings/workshops</a:t>
            </a:r>
          </a:p>
          <a:p>
            <a:pPr lvl="1"/>
            <a:r>
              <a:rPr lang="en-US" dirty="0"/>
              <a:t>Upload </a:t>
            </a:r>
            <a:r>
              <a:rPr lang="en-US" dirty="0" err="1"/>
              <a:t>TransparentCalifornia.com</a:t>
            </a:r>
            <a:r>
              <a:rPr lang="en-US" dirty="0"/>
              <a:t> data promptly</a:t>
            </a:r>
          </a:p>
          <a:p>
            <a:pPr marL="457200" lvl="1" indent="0">
              <a:buNone/>
            </a:pPr>
            <a:endParaRPr lang="en-US" dirty="0"/>
          </a:p>
          <a:p>
            <a:pPr marL="914400" lvl="2" indent="0">
              <a:buNone/>
            </a:pPr>
            <a:endParaRPr lang="en-US" dirty="0"/>
          </a:p>
        </p:txBody>
      </p:sp>
    </p:spTree>
    <p:extLst>
      <p:ext uri="{BB962C8B-B14F-4D97-AF65-F5344CB8AC3E}">
        <p14:creationId xmlns:p14="http://schemas.microsoft.com/office/powerpoint/2010/main" val="325145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4" end="1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44C7F-43F7-5A41-BC2B-BB375899748D}"/>
              </a:ext>
            </a:extLst>
          </p:cNvPr>
          <p:cNvSpPr>
            <a:spLocks noGrp="1"/>
          </p:cNvSpPr>
          <p:nvPr>
            <p:ph type="title"/>
          </p:nvPr>
        </p:nvSpPr>
        <p:spPr/>
        <p:txBody>
          <a:bodyPr/>
          <a:lstStyle/>
          <a:p>
            <a:r>
              <a:rPr lang="en-US" dirty="0"/>
              <a:t>FYI: SCHOOL SAFETY GRANTS</a:t>
            </a:r>
            <a:br>
              <a:rPr lang="en-US" dirty="0"/>
            </a:br>
            <a:endParaRPr lang="en-US" dirty="0"/>
          </a:p>
        </p:txBody>
      </p:sp>
      <p:sp>
        <p:nvSpPr>
          <p:cNvPr id="3" name="Content Placeholder 2">
            <a:extLst>
              <a:ext uri="{FF2B5EF4-FFF2-40B4-BE49-F238E27FC236}">
                <a16:creationId xmlns:a16="http://schemas.microsoft.com/office/drawing/2014/main" id="{FF5963D5-172A-BC45-A2ED-AF5228035D1D}"/>
              </a:ext>
            </a:extLst>
          </p:cNvPr>
          <p:cNvSpPr>
            <a:spLocks noGrp="1"/>
          </p:cNvSpPr>
          <p:nvPr>
            <p:ph idx="1"/>
          </p:nvPr>
        </p:nvSpPr>
        <p:spPr>
          <a:xfrm>
            <a:off x="838200" y="1151468"/>
            <a:ext cx="10515600" cy="5547784"/>
          </a:xfrm>
        </p:spPr>
        <p:txBody>
          <a:bodyPr>
            <a:normAutofit fontScale="62500" lnSpcReduction="20000"/>
          </a:bodyPr>
          <a:lstStyle/>
          <a:p>
            <a:pPr marL="514350" indent="-514350">
              <a:buFont typeface="+mj-lt"/>
              <a:buAutoNum type="arabicPeriod"/>
            </a:pPr>
            <a:r>
              <a:rPr lang="en-US" b="1" dirty="0"/>
              <a:t>Bureau of Justice Assistance</a:t>
            </a:r>
            <a:r>
              <a:rPr lang="en-US" dirty="0"/>
              <a:t>: A creation of a school threat assessment team and the use of technology for anonymously reporting suspicious activity as it relates to violence in schools.  $50 million available. Awards capped at $500,000.</a:t>
            </a:r>
          </a:p>
          <a:p>
            <a:pPr marL="514350" lvl="0" indent="-514350">
              <a:buFont typeface="+mj-lt"/>
              <a:buAutoNum type="arabicPeriod"/>
            </a:pPr>
            <a:r>
              <a:rPr lang="en-US" b="1" dirty="0"/>
              <a:t>Bureau of Justice Assistance</a:t>
            </a:r>
            <a:r>
              <a:rPr lang="en-US" dirty="0"/>
              <a:t>: School safety training and mental health programs for school personnel and students as they relate to violence in schools.  $50 million available.  Awards capped at $500,000.</a:t>
            </a:r>
          </a:p>
          <a:p>
            <a:pPr marL="514350" lvl="0" indent="-514350">
              <a:buFont typeface="+mj-lt"/>
              <a:buAutoNum type="arabicPeriod"/>
            </a:pPr>
            <a:r>
              <a:rPr lang="en-US" b="1" dirty="0"/>
              <a:t>U.S. Department of Education: </a:t>
            </a:r>
            <a:r>
              <a:rPr lang="en-US" dirty="0"/>
              <a:t>Grants to ensure the health and well-being of students, teach students good citizenship and character, respond to crises, and prevent drug and alcohol abuse.  $2,220,770 available for California schools.</a:t>
            </a:r>
          </a:p>
          <a:p>
            <a:pPr marL="514350" lvl="0" indent="-514350">
              <a:buFont typeface="+mj-lt"/>
              <a:buAutoNum type="arabicPeriod"/>
            </a:pPr>
            <a:r>
              <a:rPr lang="en-US" b="1" dirty="0"/>
              <a:t>School Violence and Prevention Program:</a:t>
            </a:r>
            <a:r>
              <a:rPr lang="en-US" dirty="0"/>
              <a:t> $25 million available in grant assistance for training school personnel and students in violence prevention, threat assessment and anonymous threat-reporting systems.  Also the grant provides for locks and other security measures as well as coordination with local law enforcement.  </a:t>
            </a:r>
          </a:p>
          <a:p>
            <a:pPr marL="514350" lvl="0" indent="-514350">
              <a:buFont typeface="+mj-lt"/>
              <a:buAutoNum type="arabicPeriod"/>
            </a:pPr>
            <a:r>
              <a:rPr lang="en-US" b="1" dirty="0"/>
              <a:t>COPS program: </a:t>
            </a:r>
            <a:r>
              <a:rPr lang="en-US" dirty="0"/>
              <a:t>This grant provides for hiring and training of School Resource officers and responds to specific school safety problems. $905 million already allocated/invested.  Each award capped at $500,000.</a:t>
            </a:r>
          </a:p>
          <a:p>
            <a:pPr marL="514350" lvl="0" indent="-514350">
              <a:buFont typeface="+mj-lt"/>
              <a:buAutoNum type="arabicPeriod"/>
            </a:pPr>
            <a:r>
              <a:rPr lang="en-US" b="1" dirty="0" err="1"/>
              <a:t>Drako</a:t>
            </a:r>
            <a:r>
              <a:rPr lang="en-US" b="1" dirty="0"/>
              <a:t> Cloud Security Grant:</a:t>
            </a:r>
            <a:r>
              <a:rPr lang="en-US" dirty="0"/>
              <a:t> Each grant receives one full year of funding for cloud-based Eagle Eye Security Camera Video Management System and associated components. This includes  recording services, centralized management, gateways, cameras, necessary networking equipment.  Schools can use their existing security cameras and convert their surveillance system to the Eagle Eye cloud-based VMS.</a:t>
            </a:r>
          </a:p>
          <a:p>
            <a:pPr marL="514350" lvl="0" indent="-514350">
              <a:buFont typeface="+mj-lt"/>
              <a:buAutoNum type="arabicPeriod"/>
            </a:pPr>
            <a:r>
              <a:rPr lang="en-US" b="1" dirty="0"/>
              <a:t>Video Insight:</a:t>
            </a:r>
            <a:r>
              <a:rPr lang="en-US" dirty="0"/>
              <a:t> This grant is to help schools attain video surveillance systems.  Grants are at $20,000.</a:t>
            </a:r>
          </a:p>
          <a:p>
            <a:pPr marL="514350" lvl="0" indent="-514350">
              <a:buFont typeface="+mj-lt"/>
              <a:buAutoNum type="arabicPeriod"/>
            </a:pPr>
            <a:r>
              <a:rPr lang="en-US" b="1" dirty="0"/>
              <a:t>Lowe’s Toolbox for Education:</a:t>
            </a:r>
            <a:r>
              <a:rPr lang="en-US" dirty="0"/>
              <a:t> These grants are for school building renovations/upgrades, ground improvements such as fencing, and safety improvements.  The grants are as much as $100,000.</a:t>
            </a:r>
          </a:p>
          <a:p>
            <a:endParaRPr lang="en-US" dirty="0"/>
          </a:p>
        </p:txBody>
      </p:sp>
    </p:spTree>
    <p:extLst>
      <p:ext uri="{BB962C8B-B14F-4D97-AF65-F5344CB8AC3E}">
        <p14:creationId xmlns:p14="http://schemas.microsoft.com/office/powerpoint/2010/main" val="3724155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52EB8-B5D5-6440-B5FB-14DA90B0DD39}"/>
              </a:ext>
            </a:extLst>
          </p:cNvPr>
          <p:cNvSpPr>
            <a:spLocks noGrp="1"/>
          </p:cNvSpPr>
          <p:nvPr>
            <p:ph type="title"/>
          </p:nvPr>
        </p:nvSpPr>
        <p:spPr/>
        <p:txBody>
          <a:bodyPr/>
          <a:lstStyle/>
          <a:p>
            <a:r>
              <a:rPr lang="en-US" dirty="0"/>
              <a:t>Safety Grants compiled by Kerry Patterson from following websites</a:t>
            </a:r>
          </a:p>
        </p:txBody>
      </p:sp>
      <p:sp>
        <p:nvSpPr>
          <p:cNvPr id="3" name="Content Placeholder 2">
            <a:extLst>
              <a:ext uri="{FF2B5EF4-FFF2-40B4-BE49-F238E27FC236}">
                <a16:creationId xmlns:a16="http://schemas.microsoft.com/office/drawing/2014/main" id="{B66FD1C4-9D85-6743-B0A1-359368C92B6F}"/>
              </a:ext>
            </a:extLst>
          </p:cNvPr>
          <p:cNvSpPr>
            <a:spLocks noGrp="1"/>
          </p:cNvSpPr>
          <p:nvPr>
            <p:ph idx="1"/>
          </p:nvPr>
        </p:nvSpPr>
        <p:spPr>
          <a:xfrm>
            <a:off x="838200" y="1825624"/>
            <a:ext cx="10515600" cy="4699161"/>
          </a:xfrm>
        </p:spPr>
        <p:txBody>
          <a:bodyPr>
            <a:normAutofit fontScale="85000" lnSpcReduction="10000"/>
          </a:bodyPr>
          <a:lstStyle/>
          <a:p>
            <a:r>
              <a:rPr lang="en-US" dirty="0"/>
              <a:t>Bureau of Justice Grant: </a:t>
            </a:r>
            <a:r>
              <a:rPr lang="en-US" u="sng" dirty="0">
                <a:hlinkClick r:id="rId2"/>
              </a:rPr>
              <a:t>https://www.bja.gov/programs/STOPSchoolViolenceActof2018/STOPSchoolViolenceActof2018FundingOpportunitiesWebinar.mp4</a:t>
            </a:r>
            <a:r>
              <a:rPr lang="en-US" dirty="0"/>
              <a:t>  offers 2 different grants</a:t>
            </a:r>
          </a:p>
          <a:p>
            <a:r>
              <a:rPr lang="en-US" dirty="0"/>
              <a:t>U.S. Department of Education:  </a:t>
            </a:r>
            <a:r>
              <a:rPr lang="en-US" u="sng" dirty="0">
                <a:hlinkClick r:id="rId3"/>
              </a:rPr>
              <a:t>https://www.ed.gov/news/press-releases/us-department-education-awards-388-million-safe-and-supportive-school-grants</a:t>
            </a:r>
            <a:endParaRPr lang="en-US" dirty="0"/>
          </a:p>
          <a:p>
            <a:r>
              <a:rPr lang="en-US" dirty="0"/>
              <a:t>School Violence and Prevention Program: </a:t>
            </a:r>
            <a:r>
              <a:rPr lang="en-US" u="sng" dirty="0">
                <a:hlinkClick r:id="rId4"/>
              </a:rPr>
              <a:t>https://www.samhsa.gov/grants/block-grants</a:t>
            </a:r>
            <a:endParaRPr lang="en-US" dirty="0"/>
          </a:p>
          <a:p>
            <a:r>
              <a:rPr lang="en-US" dirty="0"/>
              <a:t>COPS program:  </a:t>
            </a:r>
            <a:r>
              <a:rPr lang="en-US" u="sng" dirty="0">
                <a:hlinkClick r:id="rId5"/>
              </a:rPr>
              <a:t>https://cops.usdoj.gov/grants</a:t>
            </a:r>
            <a:endParaRPr lang="en-US" dirty="0"/>
          </a:p>
          <a:p>
            <a:r>
              <a:rPr lang="en-US" dirty="0" err="1"/>
              <a:t>Drako</a:t>
            </a:r>
            <a:r>
              <a:rPr lang="en-US" dirty="0"/>
              <a:t> Cloud Security Grant:  </a:t>
            </a:r>
            <a:r>
              <a:rPr lang="en-US" u="sng" dirty="0">
                <a:hlinkClick r:id="rId6"/>
              </a:rPr>
              <a:t>https://www.een.com/american-security-today-apply-today-1000000-drako-cloud-security-grant-for-schools/</a:t>
            </a:r>
            <a:endParaRPr lang="en-US" dirty="0"/>
          </a:p>
          <a:p>
            <a:r>
              <a:rPr lang="en-US" dirty="0"/>
              <a:t>Video Insight:  </a:t>
            </a:r>
            <a:r>
              <a:rPr lang="en-US" u="sng" dirty="0">
                <a:hlinkClick r:id="rId7"/>
              </a:rPr>
              <a:t>https://firstrespondergrants.com/video-insight-surveillancesecurity-software-grants/</a:t>
            </a:r>
            <a:endParaRPr lang="en-US" dirty="0"/>
          </a:p>
          <a:p>
            <a:r>
              <a:rPr lang="en-US" dirty="0"/>
              <a:t>Lowes Toolbox for Education:  </a:t>
            </a:r>
            <a:r>
              <a:rPr lang="en-US" u="sng" dirty="0">
                <a:hlinkClick r:id="rId8"/>
              </a:rPr>
              <a:t>http://toolboxforeducation.com/</a:t>
            </a:r>
            <a:endParaRPr lang="en-US" dirty="0"/>
          </a:p>
          <a:p>
            <a:endParaRPr lang="en-US" dirty="0"/>
          </a:p>
        </p:txBody>
      </p:sp>
    </p:spTree>
    <p:extLst>
      <p:ext uri="{BB962C8B-B14F-4D97-AF65-F5344CB8AC3E}">
        <p14:creationId xmlns:p14="http://schemas.microsoft.com/office/powerpoint/2010/main" val="2206528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1885</TotalTime>
  <Words>1312</Words>
  <Application>Microsoft Macintosh PowerPoint</Application>
  <PresentationFormat>Widescreen</PresentationFormat>
  <Paragraphs>138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Bonsall Unified School District  (BUSD) and Measure EE</vt:lpstr>
      <vt:lpstr>What is the issue? </vt:lpstr>
      <vt:lpstr>PowerPoint Presentation</vt:lpstr>
      <vt:lpstr>WE DID OUR RESEARCH AND DISCOVERED…</vt:lpstr>
      <vt:lpstr>PowerPoint Presentation</vt:lpstr>
      <vt:lpstr>1) Measure EE is Attempt #6</vt:lpstr>
      <vt:lpstr>2) No justification for another new high school</vt:lpstr>
      <vt:lpstr> 2) No justifications for another new high school </vt:lpstr>
      <vt:lpstr>2)No justification for another new high school B) REALITY: BUSD Has Adequate Housing/Classrooms </vt:lpstr>
      <vt:lpstr>2) No justification for another new high school</vt:lpstr>
      <vt:lpstr>3) BUSD is financially challenged</vt:lpstr>
      <vt:lpstr>3) BUSD is financially challenged, contd.</vt:lpstr>
      <vt:lpstr>PowerPoint Presentation</vt:lpstr>
      <vt:lpstr>What can you do to help?</vt:lpstr>
      <vt:lpstr>PowerPoint Presentation</vt:lpstr>
      <vt:lpstr>What can we do to help local education?</vt:lpstr>
      <vt:lpstr>FYI: SCHOOL SAFETY GRANTS </vt:lpstr>
      <vt:lpstr>Safety Grants compiled by Kerry Patterson from following websites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June 26, 2018</dc:title>
  <dc:creator>Teresa Platt</dc:creator>
  <cp:lastModifiedBy>Teresa Platt</cp:lastModifiedBy>
  <cp:revision>265</cp:revision>
  <dcterms:created xsi:type="dcterms:W3CDTF">2018-06-26T22:48:53Z</dcterms:created>
  <dcterms:modified xsi:type="dcterms:W3CDTF">2018-11-01T03:56:05Z</dcterms:modified>
</cp:coreProperties>
</file>